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873" r:id="rId2"/>
    <p:sldId id="855" r:id="rId3"/>
    <p:sldId id="877" r:id="rId4"/>
    <p:sldId id="874" r:id="rId5"/>
    <p:sldId id="897" r:id="rId6"/>
    <p:sldId id="898" r:id="rId7"/>
    <p:sldId id="8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417F8-1185-453E-BDFD-728E1CCBF565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33FF4-C13F-4F97-A24D-030ADA5A8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1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7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6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8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0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2619-3FF3-474C-8E26-D357649B5B5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BDC5-F3DE-426A-A7EB-C4948C290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7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996" y="1332240"/>
            <a:ext cx="9313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Civics Literacy Program:</a:t>
            </a:r>
          </a:p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Intro to Navigating the US Constitution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385220" y="1237633"/>
            <a:ext cx="1984385" cy="15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2408039" y="2681245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39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98" y="1801773"/>
            <a:ext cx="1133663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COURSE LEARNING OBJECTIVES :</a:t>
            </a:r>
          </a:p>
          <a:p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200" i="1" dirty="0">
                <a:solidFill>
                  <a:srgbClr val="002060"/>
                </a:solidFill>
                <a:latin typeface="Cambria" panose="02040503050406030204" pitchFamily="18" charset="0"/>
              </a:rPr>
              <a:t>Students will have a better understanding of how the government of the United States is structured; how it works, and their roles and responsibilities within it.</a:t>
            </a:r>
          </a:p>
          <a:p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2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LESSON LEARNING OBJECTIVES:</a:t>
            </a:r>
          </a:p>
          <a:p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200" b="1" dirty="0">
                <a:solidFill>
                  <a:srgbClr val="002060"/>
                </a:solidFill>
                <a:latin typeface="Cambria" panose="02040503050406030204" pitchFamily="18" charset="0"/>
              </a:rPr>
              <a:t>1.1</a:t>
            </a:r>
            <a:r>
              <a:rPr lang="en-US" sz="2200" dirty="0">
                <a:solidFill>
                  <a:srgbClr val="002060"/>
                </a:solidFill>
                <a:latin typeface="Cambria" panose="02040503050406030204" pitchFamily="18" charset="0"/>
              </a:rPr>
              <a:t>  Navigate the US Constitution to find roles, responsibilities, and powers of the branches of government</a:t>
            </a:r>
          </a:p>
          <a:p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200" b="1" dirty="0">
                <a:solidFill>
                  <a:srgbClr val="002060"/>
                </a:solidFill>
                <a:latin typeface="Cambria" panose="02040503050406030204" pitchFamily="18" charset="0"/>
              </a:rPr>
              <a:t>1.2  </a:t>
            </a:r>
            <a:r>
              <a:rPr lang="en-US" sz="2200" dirty="0">
                <a:solidFill>
                  <a:srgbClr val="002060"/>
                </a:solidFill>
                <a:latin typeface="Cambria" panose="02040503050406030204" pitchFamily="18" charset="0"/>
              </a:rPr>
              <a:t>Cite the US Constitution </a:t>
            </a: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22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LESSON LEARNING ACTIVITY:</a:t>
            </a:r>
            <a:r>
              <a:rPr lang="en-US" sz="2200" dirty="0">
                <a:solidFill>
                  <a:srgbClr val="002060"/>
                </a:solidFill>
                <a:latin typeface="Cambria" panose="02040503050406030204" pitchFamily="18" charset="0"/>
              </a:rPr>
              <a:t> Place study guide inserts into pocket Constitutions (Blue Books) and practice navigation and citation</a:t>
            </a:r>
            <a:endParaRPr lang="en-US" sz="22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0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2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0996" y="181668"/>
            <a:ext cx="9313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Civics Literacy Program:</a:t>
            </a:r>
          </a:p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Navigating the US Constitution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385220" y="87061"/>
            <a:ext cx="1984385" cy="15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408039" y="1530673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6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2948" y="181668"/>
            <a:ext cx="4344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How is the US Constitution Structured?</a:t>
            </a: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125150" y="87061"/>
            <a:ext cx="1507798" cy="11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>
            <a:cxnSpLocks/>
          </p:cNvCxnSpPr>
          <p:nvPr/>
        </p:nvCxnSpPr>
        <p:spPr>
          <a:xfrm>
            <a:off x="1756106" y="1237375"/>
            <a:ext cx="4339894" cy="0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Image result for separation of powers graphic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" b="14218"/>
          <a:stretch/>
        </p:blipFill>
        <p:spPr bwMode="auto">
          <a:xfrm>
            <a:off x="244967" y="1568260"/>
            <a:ext cx="5727415" cy="486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Related image">
            <a:extLst>
              <a:ext uri="{FF2B5EF4-FFF2-40B4-BE49-F238E27FC236}">
                <a16:creationId xmlns:a16="http://schemas.microsoft.com/office/drawing/2014/main" id="{F4919C5A-B0D7-4AC0-BE34-2F0B489DF94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" r="4822" b="8257"/>
          <a:stretch/>
        </p:blipFill>
        <p:spPr bwMode="auto">
          <a:xfrm>
            <a:off x="6219618" y="87061"/>
            <a:ext cx="4707467" cy="6702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Related image">
            <a:extLst>
              <a:ext uri="{FF2B5EF4-FFF2-40B4-BE49-F238E27FC236}">
                <a16:creationId xmlns:a16="http://schemas.microsoft.com/office/drawing/2014/main" id="{6F8E0EDA-089A-4722-9077-089E523C465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00" b="4498"/>
          <a:stretch/>
        </p:blipFill>
        <p:spPr bwMode="auto">
          <a:xfrm>
            <a:off x="6373172" y="67976"/>
            <a:ext cx="4406022" cy="67174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586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8039" y="461710"/>
            <a:ext cx="931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How do you cite the US Constitution?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385220" y="87061"/>
            <a:ext cx="1984385" cy="15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408039" y="1445889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84199" y="1822319"/>
            <a:ext cx="11006667" cy="365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EXAMPLE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Problem: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bill is voted on by the US Senate resulting in a tie (50 for and 50 against). How is this resolved?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Solution: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IAW Article I, Section 3, Paragraph 4 of the CONUS, The Vice President of the United States, in his/her role as the President of the US Senate would cast the tie-breaking vote.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</a:pPr>
            <a:endParaRPr lang="en-US" sz="2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6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8039" y="461710"/>
            <a:ext cx="931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How do you cite the US Constitution?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385220" y="87061"/>
            <a:ext cx="1984385" cy="15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408039" y="1445889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84199" y="1822319"/>
            <a:ext cx="11006667" cy="3569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PRACTICE 1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Problem: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Mr. Jermain Jackson wishes to run for POTUS. He is 50 years old; born and raised in Tennessee; and has resided within the country for the past 10 years. Is he eligible? Explain and cite your answer.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Solution: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IAW Article II, Section I, Paragraph 5 of the CONUS, Mr. Jackson is not eligible to hold office as the POTUS because although he is a natural born citizen and is at least 35 years old, and has not resided within the country for 14 years </a:t>
            </a:r>
            <a:endParaRPr lang="en-US" sz="2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8039" y="461710"/>
            <a:ext cx="931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</a:rPr>
              <a:t>How do you cite the US Constitution?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385220" y="87061"/>
            <a:ext cx="1984385" cy="151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408039" y="1445889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84199" y="1822319"/>
            <a:ext cx="11006667" cy="277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PRACTICE 2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Problem: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How is an amendment to the Constitution made?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Solution: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IAW Article V of the CONUS, an amendment may be proposed by 2/3</a:t>
            </a:r>
            <a:r>
              <a:rPr lang="en-US" sz="2400" i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rds</a:t>
            </a:r>
            <a:r>
              <a:rPr lang="en-US" sz="24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of both houses, or states’ conventions, but may only be ratified (approved) by 3/4</a:t>
            </a:r>
            <a:r>
              <a:rPr lang="en-US" sz="2400" i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ths</a:t>
            </a:r>
            <a:r>
              <a:rPr lang="en-US" sz="24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of states legislatures, or their conventions.  </a:t>
            </a:r>
            <a:endParaRPr lang="en-US" sz="2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7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0923" y="78491"/>
            <a:ext cx="9313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Cambria" panose="02040503050406030204" pitchFamily="18" charset="0"/>
              </a:rPr>
              <a:t>Amending the US Constitution</a:t>
            </a:r>
          </a:p>
        </p:txBody>
      </p:sp>
      <p:pic>
        <p:nvPicPr>
          <p:cNvPr id="5122" name="Picture 2" descr="http://thumbs.dreamstime.com/z/people-type-design-filled-constitution-united-states-american-flag-background-3543032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"/>
          <a:stretch/>
        </p:blipFill>
        <p:spPr bwMode="auto">
          <a:xfrm>
            <a:off x="224355" y="87061"/>
            <a:ext cx="1378380" cy="105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850923" y="1034816"/>
            <a:ext cx="9539469" cy="38582"/>
          </a:xfrm>
          <a:prstGeom prst="line">
            <a:avLst/>
          </a:prstGeom>
          <a:ln w="57150">
            <a:solidFill>
              <a:srgbClr val="C00000"/>
            </a:solidFill>
          </a:ln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AF932C3A-1C00-418D-A822-60E3EC303CAB}"/>
              </a:ext>
            </a:extLst>
          </p:cNvPr>
          <p:cNvGrpSpPr/>
          <p:nvPr/>
        </p:nvGrpSpPr>
        <p:grpSpPr>
          <a:xfrm>
            <a:off x="2789066" y="1980008"/>
            <a:ext cx="6614514" cy="4292165"/>
            <a:chOff x="185192" y="1073243"/>
            <a:chExt cx="6614514" cy="42921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FF2638C-4756-4026-AFEA-4634AA0AB5AF}"/>
                </a:ext>
              </a:extLst>
            </p:cNvPr>
            <p:cNvGrpSpPr/>
            <p:nvPr/>
          </p:nvGrpSpPr>
          <p:grpSpPr>
            <a:xfrm>
              <a:off x="185192" y="1091525"/>
              <a:ext cx="6614514" cy="4273883"/>
              <a:chOff x="1667933" y="-10156"/>
              <a:chExt cx="6614514" cy="427388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5B57BE5-89A6-4041-9C9D-0C7AD60F1DB1}"/>
                  </a:ext>
                </a:extLst>
              </p:cNvPr>
              <p:cNvSpPr/>
              <p:nvPr/>
            </p:nvSpPr>
            <p:spPr>
              <a:xfrm>
                <a:off x="1667933" y="-10156"/>
                <a:ext cx="3022600" cy="4265414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A5C41D4-18AC-43D4-8505-EF45DB93A589}"/>
                  </a:ext>
                </a:extLst>
              </p:cNvPr>
              <p:cNvSpPr/>
              <p:nvPr/>
            </p:nvSpPr>
            <p:spPr>
              <a:xfrm>
                <a:off x="1931186" y="374668"/>
                <a:ext cx="2464641" cy="158113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A37E465-30D5-4E79-8C82-E2569326F4DE}"/>
                  </a:ext>
                </a:extLst>
              </p:cNvPr>
              <p:cNvSpPr/>
              <p:nvPr/>
            </p:nvSpPr>
            <p:spPr>
              <a:xfrm>
                <a:off x="5259847" y="-10155"/>
                <a:ext cx="3022600" cy="4273882"/>
              </a:xfrm>
              <a:prstGeom prst="rect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8C1E6A8-58FD-4830-8DDD-C3FFEF014748}"/>
                  </a:ext>
                </a:extLst>
              </p:cNvPr>
              <p:cNvSpPr/>
              <p:nvPr/>
            </p:nvSpPr>
            <p:spPr>
              <a:xfrm>
                <a:off x="1931186" y="2291693"/>
                <a:ext cx="2464641" cy="158113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115E691-E2ED-4732-B74D-678495CD0AA8}"/>
                  </a:ext>
                </a:extLst>
              </p:cNvPr>
              <p:cNvSpPr/>
              <p:nvPr/>
            </p:nvSpPr>
            <p:spPr>
              <a:xfrm>
                <a:off x="5521053" y="374667"/>
                <a:ext cx="2464641" cy="158113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66B2BD9-C094-4555-A6E7-5DF7F1F61D83}"/>
                  </a:ext>
                </a:extLst>
              </p:cNvPr>
              <p:cNvSpPr/>
              <p:nvPr/>
            </p:nvSpPr>
            <p:spPr>
              <a:xfrm>
                <a:off x="5521053" y="2322260"/>
                <a:ext cx="2464641" cy="158113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FC38C71-0BE5-4F5E-A370-2AC19C971398}"/>
                  </a:ext>
                </a:extLst>
              </p:cNvPr>
              <p:cNvSpPr txBox="1"/>
              <p:nvPr/>
            </p:nvSpPr>
            <p:spPr>
              <a:xfrm>
                <a:off x="2795206" y="1942175"/>
                <a:ext cx="73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OR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5804542-24F4-41A7-B1D4-68DB670B3D0F}"/>
                  </a:ext>
                </a:extLst>
              </p:cNvPr>
              <p:cNvSpPr txBox="1"/>
              <p:nvPr/>
            </p:nvSpPr>
            <p:spPr>
              <a:xfrm>
                <a:off x="6385073" y="1959569"/>
                <a:ext cx="736600" cy="40011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OR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CE9377-F27E-48A9-A83B-1858AA7606EB}"/>
                </a:ext>
              </a:extLst>
            </p:cNvPr>
            <p:cNvSpPr txBox="1"/>
            <p:nvPr/>
          </p:nvSpPr>
          <p:spPr>
            <a:xfrm>
              <a:off x="879114" y="1073243"/>
              <a:ext cx="16006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PROPOSAL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BD5707-48D7-4379-A3D2-2ACB8378766B}"/>
                </a:ext>
              </a:extLst>
            </p:cNvPr>
            <p:cNvSpPr txBox="1"/>
            <p:nvPr/>
          </p:nvSpPr>
          <p:spPr>
            <a:xfrm>
              <a:off x="4401947" y="1095954"/>
              <a:ext cx="1772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RATIFICATION</a:t>
              </a:r>
            </a:p>
          </p:txBody>
        </p:sp>
        <p:sp>
          <p:nvSpPr>
            <p:cNvPr id="12" name="Arrow: Striped Right 11">
              <a:extLst>
                <a:ext uri="{FF2B5EF4-FFF2-40B4-BE49-F238E27FC236}">
                  <a16:creationId xmlns:a16="http://schemas.microsoft.com/office/drawing/2014/main" id="{A1E33E80-53C3-443A-B7D9-C2C2DD0F3F2C}"/>
                </a:ext>
              </a:extLst>
            </p:cNvPr>
            <p:cNvSpPr/>
            <p:nvPr/>
          </p:nvSpPr>
          <p:spPr>
            <a:xfrm>
              <a:off x="3057592" y="2830532"/>
              <a:ext cx="869715" cy="787400"/>
            </a:xfrm>
            <a:prstGeom prst="stripedRightArrow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B44E05F-1214-4AF8-B19B-1AE5A3C255A8}"/>
              </a:ext>
            </a:extLst>
          </p:cNvPr>
          <p:cNvSpPr txBox="1"/>
          <p:nvPr/>
        </p:nvSpPr>
        <p:spPr>
          <a:xfrm>
            <a:off x="2789066" y="1393753"/>
            <a:ext cx="6614514" cy="400110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CONSTITUTIONAL AMENDMENT PROCESS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12E6AD-E684-4DF3-AB10-E30CC29C42F0}"/>
              </a:ext>
            </a:extLst>
          </p:cNvPr>
          <p:cNvSpPr txBox="1"/>
          <p:nvPr/>
        </p:nvSpPr>
        <p:spPr>
          <a:xfrm>
            <a:off x="3309631" y="2789448"/>
            <a:ext cx="19473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</a:rPr>
              <a:t>2/3</a:t>
            </a:r>
            <a:r>
              <a:rPr lang="en-US" sz="2200" b="1" baseline="30000" dirty="0">
                <a:solidFill>
                  <a:srgbClr val="002060"/>
                </a:solidFill>
              </a:rPr>
              <a:t>rds</a:t>
            </a:r>
            <a:r>
              <a:rPr lang="en-US" sz="2200" b="1" dirty="0">
                <a:solidFill>
                  <a:srgbClr val="002060"/>
                </a:solidFill>
              </a:rPr>
              <a:t> of Congress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3E94A4-0B30-4F4D-A274-F32C96F65F55}"/>
              </a:ext>
            </a:extLst>
          </p:cNvPr>
          <p:cNvSpPr txBox="1"/>
          <p:nvPr/>
        </p:nvSpPr>
        <p:spPr>
          <a:xfrm>
            <a:off x="3279525" y="4546201"/>
            <a:ext cx="19473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</a:rPr>
              <a:t>2/3</a:t>
            </a:r>
            <a:r>
              <a:rPr lang="en-US" sz="2200" b="1" baseline="30000" dirty="0">
                <a:solidFill>
                  <a:srgbClr val="002060"/>
                </a:solidFill>
              </a:rPr>
              <a:t>rds</a:t>
            </a:r>
            <a:r>
              <a:rPr lang="en-US" sz="2200" b="1" dirty="0">
                <a:solidFill>
                  <a:srgbClr val="002060"/>
                </a:solidFill>
              </a:rPr>
              <a:t> of states’ conventions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2FFC0-CF97-413F-AC6D-4D85806F797C}"/>
              </a:ext>
            </a:extLst>
          </p:cNvPr>
          <p:cNvSpPr txBox="1"/>
          <p:nvPr/>
        </p:nvSpPr>
        <p:spPr>
          <a:xfrm>
            <a:off x="6918613" y="2607257"/>
            <a:ext cx="19473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</a:rPr>
              <a:t>3/4</a:t>
            </a:r>
            <a:r>
              <a:rPr lang="en-US" sz="2200" b="1" baseline="30000" dirty="0">
                <a:solidFill>
                  <a:srgbClr val="002060"/>
                </a:solidFill>
              </a:rPr>
              <a:t>ths</a:t>
            </a:r>
            <a:r>
              <a:rPr lang="en-US" sz="2200" b="1" dirty="0">
                <a:solidFill>
                  <a:srgbClr val="002060"/>
                </a:solidFill>
              </a:rPr>
              <a:t> of states’ legislatures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DF7457-A6F0-4765-91C8-3FCD24510562}"/>
              </a:ext>
            </a:extLst>
          </p:cNvPr>
          <p:cNvSpPr txBox="1"/>
          <p:nvPr/>
        </p:nvSpPr>
        <p:spPr>
          <a:xfrm>
            <a:off x="6918613" y="4524697"/>
            <a:ext cx="19473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2060"/>
                </a:solidFill>
              </a:rPr>
              <a:t>3/4</a:t>
            </a:r>
            <a:r>
              <a:rPr lang="en-US" sz="2200" b="1" baseline="30000" dirty="0">
                <a:solidFill>
                  <a:srgbClr val="002060"/>
                </a:solidFill>
              </a:rPr>
              <a:t>ths</a:t>
            </a:r>
            <a:r>
              <a:rPr lang="en-US" sz="2200" b="1" dirty="0">
                <a:solidFill>
                  <a:srgbClr val="002060"/>
                </a:solidFill>
              </a:rPr>
              <a:t> of states’ conventions</a:t>
            </a:r>
          </a:p>
        </p:txBody>
      </p:sp>
      <p:pic>
        <p:nvPicPr>
          <p:cNvPr id="1026" name="Picture 2" descr="Two Thirds of a Fraction Pie | ClipArt ETC">
            <a:extLst>
              <a:ext uri="{FF2B5EF4-FFF2-40B4-BE49-F238E27FC236}">
                <a16:creationId xmlns:a16="http://schemas.microsoft.com/office/drawing/2014/main" id="{7F6132AF-E4C5-45F8-BD8E-3F2388B66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8" y="2684642"/>
            <a:ext cx="2460091" cy="268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ree Quarters of a Fraction Pie | ClipArt ETC">
            <a:extLst>
              <a:ext uri="{FF2B5EF4-FFF2-40B4-BE49-F238E27FC236}">
                <a16:creationId xmlns:a16="http://schemas.microsoft.com/office/drawing/2014/main" id="{7C27117D-10A5-447F-9521-280950C95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180" y="2572753"/>
            <a:ext cx="2654615" cy="29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5345525-0860-4593-8FB1-E4CBF6423BFD}"/>
              </a:ext>
            </a:extLst>
          </p:cNvPr>
          <p:cNvSpPr txBox="1"/>
          <p:nvPr/>
        </p:nvSpPr>
        <p:spPr>
          <a:xfrm>
            <a:off x="529851" y="2069574"/>
            <a:ext cx="19473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287</a:t>
            </a:r>
            <a:r>
              <a:rPr lang="en-US" sz="2200" b="1" dirty="0">
                <a:solidFill>
                  <a:srgbClr val="002060"/>
                </a:solidFill>
              </a:rPr>
              <a:t> in House</a:t>
            </a:r>
          </a:p>
          <a:p>
            <a:pPr algn="ctr"/>
            <a:r>
              <a:rPr lang="en-US" sz="2200" b="1" dirty="0">
                <a:solidFill>
                  <a:srgbClr val="C00000"/>
                </a:solidFill>
              </a:rPr>
              <a:t>67</a:t>
            </a:r>
            <a:r>
              <a:rPr lang="en-US" sz="2200" b="1" dirty="0">
                <a:solidFill>
                  <a:srgbClr val="002060"/>
                </a:solidFill>
              </a:rPr>
              <a:t> in Senate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A1C922-DD75-4AD4-B250-EC71C449C3B6}"/>
              </a:ext>
            </a:extLst>
          </p:cNvPr>
          <p:cNvSpPr txBox="1"/>
          <p:nvPr/>
        </p:nvSpPr>
        <p:spPr>
          <a:xfrm>
            <a:off x="491246" y="5326141"/>
            <a:ext cx="194733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33</a:t>
            </a:r>
            <a:r>
              <a:rPr lang="en-US" sz="2200" b="1" dirty="0">
                <a:solidFill>
                  <a:srgbClr val="002060"/>
                </a:solidFill>
              </a:rPr>
              <a:t> States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4F300A-D6D4-4708-83B8-5A7A6A9FDC2B}"/>
              </a:ext>
            </a:extLst>
          </p:cNvPr>
          <p:cNvSpPr txBox="1"/>
          <p:nvPr/>
        </p:nvSpPr>
        <p:spPr>
          <a:xfrm>
            <a:off x="9731668" y="2137107"/>
            <a:ext cx="194733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38</a:t>
            </a:r>
            <a:r>
              <a:rPr lang="en-US" sz="2200" b="1" dirty="0">
                <a:solidFill>
                  <a:srgbClr val="002060"/>
                </a:solidFill>
              </a:rPr>
              <a:t> States</a:t>
            </a:r>
          </a:p>
        </p:txBody>
      </p:sp>
    </p:spTree>
    <p:extLst>
      <p:ext uri="{BB962C8B-B14F-4D97-AF65-F5344CB8AC3E}">
        <p14:creationId xmlns:p14="http://schemas.microsoft.com/office/powerpoint/2010/main" val="14290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397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kessingera</dc:creator>
  <cp:lastModifiedBy>Allen Kessinger</cp:lastModifiedBy>
  <cp:revision>331</cp:revision>
  <dcterms:created xsi:type="dcterms:W3CDTF">2014-08-13T09:28:03Z</dcterms:created>
  <dcterms:modified xsi:type="dcterms:W3CDTF">2023-10-25T19:41:46Z</dcterms:modified>
</cp:coreProperties>
</file>