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1880" r:id="rId5"/>
    <p:sldId id="1881" r:id="rId6"/>
    <p:sldId id="1882" r:id="rId7"/>
    <p:sldId id="947" r:id="rId8"/>
    <p:sldId id="1883" r:id="rId9"/>
    <p:sldId id="948" r:id="rId10"/>
    <p:sldId id="950" r:id="rId11"/>
    <p:sldId id="1894" r:id="rId12"/>
    <p:sldId id="1884" r:id="rId13"/>
    <p:sldId id="9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Standards</a:t>
            </a:r>
            <a:r>
              <a:rPr lang="en-US" sz="2200" b="1" baseline="0" dirty="0"/>
              <a:t> for Approval/Passage/Ratification</a:t>
            </a:r>
            <a:endParaRPr lang="en-US" sz="2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MAJORITY</c:v>
                </c:pt>
                <c:pt idx="1">
                  <c:v>2/3rds </c:v>
                </c:pt>
                <c:pt idx="2">
                  <c:v>3/4ths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1-4C42-8DAD-FB2041D018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votes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3"/>
                <c:pt idx="0">
                  <c:v>MAJORITY</c:v>
                </c:pt>
                <c:pt idx="1">
                  <c:v>2/3rds </c:v>
                </c:pt>
                <c:pt idx="2">
                  <c:v>3/4ths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49</c:v>
                </c:pt>
                <c:pt idx="1">
                  <c:v>33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1-4C42-8DAD-FB2041D01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8710479"/>
        <c:axId val="421504159"/>
        <c:axId val="0"/>
      </c:bar3DChart>
      <c:catAx>
        <c:axId val="196871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04159"/>
        <c:crosses val="autoZero"/>
        <c:auto val="1"/>
        <c:lblAlgn val="ctr"/>
        <c:lblOffset val="100"/>
        <c:noMultiLvlLbl val="0"/>
      </c:catAx>
      <c:valAx>
        <c:axId val="42150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71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721930297135508"/>
          <c:y val="0.84835464115372661"/>
          <c:w val="0.25278069702864492"/>
          <c:h val="6.14426266731321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417F8-1185-453E-BDFD-728E1CCBF56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3FF4-C13F-4F97-A24D-030ADA5A8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6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0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2619-3FF3-474C-8E26-D357649B5B5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BDC5-F3DE-426A-A7EB-C4948C29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egislative Branch | The White House">
            <a:extLst>
              <a:ext uri="{FF2B5EF4-FFF2-40B4-BE49-F238E27FC236}">
                <a16:creationId xmlns:a16="http://schemas.microsoft.com/office/drawing/2014/main" id="{C02BF195-7C58-409E-890F-95B2508AD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250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D221C-C08E-4F91-A3D6-AC0CB89FD158}"/>
              </a:ext>
            </a:extLst>
          </p:cNvPr>
          <p:cNvSpPr txBox="1"/>
          <p:nvPr/>
        </p:nvSpPr>
        <p:spPr>
          <a:xfrm>
            <a:off x="192729" y="262021"/>
            <a:ext cx="812354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Civics Literacy Program: </a:t>
            </a:r>
          </a:p>
          <a:p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Role, Powers and Responsibilities of the Legislative Branch</a:t>
            </a:r>
          </a:p>
        </p:txBody>
      </p:sp>
    </p:spTree>
    <p:extLst>
      <p:ext uri="{BB962C8B-B14F-4D97-AF65-F5344CB8AC3E}">
        <p14:creationId xmlns:p14="http://schemas.microsoft.com/office/powerpoint/2010/main" val="8648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98" y="1801773"/>
            <a:ext cx="113366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COURSE LEARNING OBJECTIVES 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Students will have a better understanding of how the government of the United States is structured; how it works, and their roles and responsibilities within it.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FOCUS QUESTIONS: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4.4.1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major roles and responsibilities of the Congress?</a:t>
            </a: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What are the major steps in a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bill becoming a law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</a:p>
          <a:p>
            <a:pPr lvl="1"/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How are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Constitutional Amendments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made and ratified?</a:t>
            </a:r>
          </a:p>
          <a:p>
            <a:pPr lvl="1"/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What are the major steps in the </a:t>
            </a:r>
            <a:r>
              <a:rPr lang="en-US" sz="2200" b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impeachment and confirmations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processes?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Overview of the Legislative Branch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5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220" y="2059394"/>
            <a:ext cx="113366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COURSE LEARNING OBJECTIVES 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i="1" dirty="0">
                <a:solidFill>
                  <a:srgbClr val="002060"/>
                </a:solidFill>
                <a:latin typeface="Cambria" panose="02040503050406030204" pitchFamily="18" charset="0"/>
              </a:rPr>
              <a:t>Students will have a better understanding of how the government of the United States is structured; how it works, and their roles and responsibilities within it.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Cambria" panose="02040503050406030204" pitchFamily="18" charset="0"/>
              </a:rPr>
              <a:t>LESSON LEARNING OBJECTIVE(S):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4.4.1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 What are the major roles, powers and responsibilities of the Congress?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996" y="181668"/>
            <a:ext cx="9313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Civics Literacy Program: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Powers of the Legislative Branch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530673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1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141741"/>
            <a:ext cx="9313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What are the major roles, powers and responsibilities of the Congress?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5220" y="1831000"/>
            <a:ext cx="57006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Congress has three major roles in American government. Though there are dozens of powers, both expressed and implied, most fall under one of these three categories:</a:t>
            </a:r>
          </a:p>
          <a:p>
            <a:pPr>
              <a:lnSpc>
                <a:spcPts val="3000"/>
              </a:lnSpc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Legislative Powers (Passing Laws)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Non-Legislative Powers</a:t>
            </a:r>
          </a:p>
          <a:p>
            <a:pPr marL="457200" indent="-457200">
              <a:lnSpc>
                <a:spcPts val="3000"/>
              </a:lnSpc>
              <a:buAutoNum type="arabicPeriod"/>
            </a:pPr>
            <a:endParaRPr lang="en-US" sz="2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en-US" sz="2200" b="1" u="sng" dirty="0">
                <a:solidFill>
                  <a:srgbClr val="C0000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Appropriating (raising) and distributing funds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589" t="519" r="16512" b="-519"/>
          <a:stretch/>
        </p:blipFill>
        <p:spPr>
          <a:xfrm>
            <a:off x="6003908" y="1736368"/>
            <a:ext cx="5943600" cy="48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2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ow a bill becomes a law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0" y="137632"/>
            <a:ext cx="8730817" cy="67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35665" y="946158"/>
            <a:ext cx="1828801" cy="1682729"/>
          </a:xfrm>
          <a:prstGeom prst="ellipse">
            <a:avLst/>
          </a:prstGeom>
          <a:noFill/>
          <a:ln w="57150">
            <a:solidFill>
              <a:srgbClr val="C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30860" y="994930"/>
            <a:ext cx="1985489" cy="1831424"/>
          </a:xfrm>
          <a:prstGeom prst="ellipse">
            <a:avLst/>
          </a:prstGeom>
          <a:noFill/>
          <a:ln w="57150">
            <a:solidFill>
              <a:srgbClr val="C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3551" y="3006827"/>
            <a:ext cx="2328584" cy="1831424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40736" y="913596"/>
            <a:ext cx="1985489" cy="1747852"/>
          </a:xfrm>
          <a:prstGeom prst="ellipse">
            <a:avLst/>
          </a:prstGeom>
          <a:noFill/>
          <a:ln w="57150">
            <a:solidFill>
              <a:srgbClr val="C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48028" y="4730509"/>
            <a:ext cx="6018286" cy="2027046"/>
          </a:xfrm>
          <a:prstGeom prst="roundRect">
            <a:avLst/>
          </a:prstGeom>
          <a:noFill/>
          <a:ln w="57150">
            <a:solidFill>
              <a:srgbClr val="C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6314" y="2684134"/>
            <a:ext cx="2328584" cy="4050735"/>
          </a:xfrm>
          <a:prstGeom prst="roundRect">
            <a:avLst/>
          </a:prstGeom>
          <a:noFill/>
          <a:ln w="57150">
            <a:solidFill>
              <a:srgbClr val="C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0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0589" t="519" r="16512" b="-519"/>
          <a:stretch/>
        </p:blipFill>
        <p:spPr>
          <a:xfrm>
            <a:off x="5645665" y="1741795"/>
            <a:ext cx="5943600" cy="4898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0994" y="464821"/>
            <a:ext cx="931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Non-Legislative Powers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708" y="1634597"/>
            <a:ext cx="482812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Though the Congress is a legislative body with a primary function to make laws, the Constitution gives it other powers and duties to perform to include:</a:t>
            </a:r>
          </a:p>
          <a:p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Proposing Constitutional Amendments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Breaking Electoral Tie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Impeachment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Confirmation of Judges and other Officers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10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Investigatory Power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n-US" sz="2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 descr="Image result for constitutional amendment pro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59" y="1859994"/>
            <a:ext cx="7353149" cy="46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DF44423-F08C-4FBA-8767-83DA13B0F48F}"/>
              </a:ext>
            </a:extLst>
          </p:cNvPr>
          <p:cNvSpPr/>
          <p:nvPr/>
        </p:nvSpPr>
        <p:spPr>
          <a:xfrm>
            <a:off x="4594360" y="2482702"/>
            <a:ext cx="3380060" cy="2089298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934EFAC9-9A57-4F47-B265-649D2F110E0B}"/>
              </a:ext>
            </a:extLst>
          </p:cNvPr>
          <p:cNvSpPr/>
          <p:nvPr/>
        </p:nvSpPr>
        <p:spPr>
          <a:xfrm>
            <a:off x="8567448" y="2438399"/>
            <a:ext cx="3380060" cy="2089298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pic>
        <p:nvPicPr>
          <p:cNvPr id="1030" name="Picture 6" descr="Image result for electoral tie brea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56" y="1927494"/>
            <a:ext cx="6698527" cy="44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peach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31" y="1895104"/>
            <a:ext cx="6828842" cy="45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532F7772-9E22-4F0A-A080-55CA40F8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31" y="1741795"/>
            <a:ext cx="7025470" cy="46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impeachment proc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4367" b="35917"/>
          <a:stretch/>
        </p:blipFill>
        <p:spPr bwMode="auto">
          <a:xfrm>
            <a:off x="334913" y="574121"/>
            <a:ext cx="11001629" cy="428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832B7DFD-E0E0-49E0-AE10-D1A7DB73D77A}"/>
              </a:ext>
            </a:extLst>
          </p:cNvPr>
          <p:cNvSpPr/>
          <p:nvPr/>
        </p:nvSpPr>
        <p:spPr>
          <a:xfrm>
            <a:off x="334914" y="1681147"/>
            <a:ext cx="1855394" cy="3060973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E356183-9B50-4FED-BB12-CA5E868CB16A}"/>
              </a:ext>
            </a:extLst>
          </p:cNvPr>
          <p:cNvSpPr/>
          <p:nvPr/>
        </p:nvSpPr>
        <p:spPr>
          <a:xfrm>
            <a:off x="2347004" y="1681148"/>
            <a:ext cx="2167913" cy="3060972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7FB3CEC-65B7-43FD-8983-CFFCE18F6FE9}"/>
              </a:ext>
            </a:extLst>
          </p:cNvPr>
          <p:cNvSpPr/>
          <p:nvPr/>
        </p:nvSpPr>
        <p:spPr>
          <a:xfrm>
            <a:off x="4671613" y="1675261"/>
            <a:ext cx="3419763" cy="3060972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A50F9CF-1C87-44E8-9585-B6661A07FE1B}"/>
              </a:ext>
            </a:extLst>
          </p:cNvPr>
          <p:cNvSpPr/>
          <p:nvPr/>
        </p:nvSpPr>
        <p:spPr>
          <a:xfrm>
            <a:off x="8761039" y="1675261"/>
            <a:ext cx="2575503" cy="3060972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0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onfirmation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34" y="609443"/>
            <a:ext cx="94488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49A84AA-124F-4FFA-AE58-CACEBB7C4F8C}"/>
              </a:ext>
            </a:extLst>
          </p:cNvPr>
          <p:cNvSpPr/>
          <p:nvPr/>
        </p:nvSpPr>
        <p:spPr>
          <a:xfrm>
            <a:off x="1286540" y="1160152"/>
            <a:ext cx="4199860" cy="2268848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7FFEA72E-DFA3-4FF9-B407-CACEBB59449E}"/>
              </a:ext>
            </a:extLst>
          </p:cNvPr>
          <p:cNvSpPr/>
          <p:nvPr/>
        </p:nvSpPr>
        <p:spPr>
          <a:xfrm>
            <a:off x="5878703" y="1160152"/>
            <a:ext cx="3903250" cy="2268848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6D773CF-8F5D-41F0-B389-A39DD6646FD5}"/>
              </a:ext>
            </a:extLst>
          </p:cNvPr>
          <p:cNvSpPr/>
          <p:nvPr/>
        </p:nvSpPr>
        <p:spPr>
          <a:xfrm>
            <a:off x="5878703" y="3573743"/>
            <a:ext cx="3903250" cy="2350651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EA9B24-1C7F-4B05-9F4B-F4BC87B68F70}"/>
              </a:ext>
            </a:extLst>
          </p:cNvPr>
          <p:cNvSpPr/>
          <p:nvPr/>
        </p:nvSpPr>
        <p:spPr>
          <a:xfrm>
            <a:off x="1286541" y="3573743"/>
            <a:ext cx="4199860" cy="2350651"/>
          </a:xfrm>
          <a:prstGeom prst="roundRect">
            <a:avLst/>
          </a:prstGeom>
          <a:noFill/>
          <a:ln w="76200">
            <a:solidFill>
              <a:srgbClr val="C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5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1111CB-6DA7-41C3-8732-89C41617E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371607"/>
              </p:ext>
            </p:extLst>
          </p:nvPr>
        </p:nvGraphicFramePr>
        <p:xfrm>
          <a:off x="1463040" y="246888"/>
          <a:ext cx="9043416" cy="623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434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0994" y="385418"/>
            <a:ext cx="931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Appropriating Funds (Power to Tax)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http://thumbs.dreamstime.com/z/people-type-design-filled-constitution-united-states-american-flag-background-3543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6"/>
          <a:stretch/>
        </p:blipFill>
        <p:spPr bwMode="auto">
          <a:xfrm>
            <a:off x="385220" y="87061"/>
            <a:ext cx="1984385" cy="15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408039" y="1445889"/>
            <a:ext cx="9539469" cy="3858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5220" y="2061199"/>
            <a:ext cx="5700687" cy="348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The Constitution gives only Congress the power to tax and </a:t>
            </a:r>
            <a:r>
              <a:rPr lang="en-US" sz="2200" b="1" i="1" u="sng" dirty="0">
                <a:solidFill>
                  <a:srgbClr val="002060"/>
                </a:solidFill>
                <a:highlight>
                  <a:srgbClr val="FFFF00"/>
                </a:highlight>
                <a:latin typeface="Cambria" panose="02040503050406030204" pitchFamily="18" charset="0"/>
              </a:rPr>
              <a:t>all bills that raise money MUST originate in the House of Representatives</a:t>
            </a:r>
          </a:p>
          <a:p>
            <a:pPr>
              <a:lnSpc>
                <a:spcPts val="3000"/>
              </a:lnSpc>
            </a:pPr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A </a:t>
            </a:r>
            <a:r>
              <a:rPr lang="en-US" sz="2200" b="1" u="sng" dirty="0">
                <a:solidFill>
                  <a:srgbClr val="C00000"/>
                </a:solidFill>
                <a:latin typeface="Cambria" panose="02040503050406030204" pitchFamily="18" charset="0"/>
              </a:rPr>
              <a:t>tax 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is </a:t>
            </a:r>
            <a:r>
              <a:rPr lang="en-US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charges place on a person/business/property to raise money to meet public needs</a:t>
            </a:r>
            <a:r>
              <a:rPr lang="en-US" sz="2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US" sz="1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86" y="1792466"/>
            <a:ext cx="4614390" cy="46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5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852ACC1E22440808C402C0C91CAD7" ma:contentTypeVersion="10" ma:contentTypeDescription="Create a new document." ma:contentTypeScope="" ma:versionID="1b317e08b2ce44e0724befd19d0af668">
  <xsd:schema xmlns:xsd="http://www.w3.org/2001/XMLSchema" xmlns:xs="http://www.w3.org/2001/XMLSchema" xmlns:p="http://schemas.microsoft.com/office/2006/metadata/properties" xmlns:ns3="c856a6bc-12b5-4d26-a196-d933ad616d3d" xmlns:ns4="23ee004a-44b5-429e-b90a-d874061c14cc" targetNamespace="http://schemas.microsoft.com/office/2006/metadata/properties" ma:root="true" ma:fieldsID="e8a4ac9be48c9b3aa7dd419ae690cd32" ns3:_="" ns4:_="">
    <xsd:import namespace="c856a6bc-12b5-4d26-a196-d933ad616d3d"/>
    <xsd:import namespace="23ee004a-44b5-429e-b90a-d874061c14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6a6bc-12b5-4d26-a196-d933ad616d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e004a-44b5-429e-b90a-d874061c1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3F1447-CD0C-479B-B45D-86385EFC02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F41708-D105-466A-8E8F-C99A3E6E1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6a6bc-12b5-4d26-a196-d933ad616d3d"/>
    <ds:schemaRef ds:uri="23ee004a-44b5-429e-b90a-d874061c1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30EEB1-706A-4DAF-B6F0-A12AD74B49A7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3ee004a-44b5-429e-b90a-d874061c14cc"/>
    <ds:schemaRef ds:uri="c856a6bc-12b5-4d26-a196-d933ad616d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4865</TotalTime>
  <Words>324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kessingera</dc:creator>
  <cp:lastModifiedBy>Allen Kessinger</cp:lastModifiedBy>
  <cp:revision>369</cp:revision>
  <dcterms:created xsi:type="dcterms:W3CDTF">2014-08-13T09:28:03Z</dcterms:created>
  <dcterms:modified xsi:type="dcterms:W3CDTF">2023-10-31T19:20:59Z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0x010100914852ACC1E22440808C402C0C91CAD7</vt:lpwstr>
  </property>
</Properties>
</file>