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873" r:id="rId5"/>
    <p:sldId id="855" r:id="rId6"/>
    <p:sldId id="877" r:id="rId7"/>
    <p:sldId id="874" r:id="rId8"/>
    <p:sldId id="875" r:id="rId9"/>
    <p:sldId id="879" r:id="rId10"/>
    <p:sldId id="880" r:id="rId11"/>
    <p:sldId id="876" r:id="rId12"/>
    <p:sldId id="881" r:id="rId13"/>
    <p:sldId id="8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417F8-1185-453E-BDFD-728E1CCBF565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3FF4-C13F-4F97-A24D-030ADA5A8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2619-3FF3-474C-8E26-D357649B5B5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D24185-F9A6-4031-803E-61557C21A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96843-1175-42A4-9A6C-00F06F41876A}"/>
              </a:ext>
            </a:extLst>
          </p:cNvPr>
          <p:cNvSpPr txBox="1"/>
          <p:nvPr/>
        </p:nvSpPr>
        <p:spPr>
          <a:xfrm>
            <a:off x="220358" y="0"/>
            <a:ext cx="8123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Civics Literacy Program: </a:t>
            </a:r>
          </a:p>
          <a:p>
            <a:r>
              <a:rPr lang="en-US" sz="42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Principles of American Government</a:t>
            </a:r>
          </a:p>
        </p:txBody>
      </p:sp>
    </p:spTree>
    <p:extLst>
      <p:ext uri="{BB962C8B-B14F-4D97-AF65-F5344CB8AC3E}">
        <p14:creationId xmlns:p14="http://schemas.microsoft.com/office/powerpoint/2010/main" val="39513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034" y="1749644"/>
            <a:ext cx="113366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REVIEW QUESTIONS: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1.2.1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Under the principle of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separation of powers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what are the roles and responsibilities of each branch in US government?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1.2.2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Under the principle of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checks and balances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what checks does each branch have on the another? 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>
                <a:solidFill>
                  <a:srgbClr val="002060"/>
                </a:solidFill>
                <a:latin typeface="Cambria" panose="02040503050406030204" pitchFamily="18" charset="0"/>
              </a:rPr>
              <a:t>1.2.3</a:t>
            </a:r>
            <a:r>
              <a:rPr lang="en-US" sz="220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Under the principle of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federalism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how are the powers of government divided and shared between the federal government and the states?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Principles of American Government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5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98" y="1801773"/>
            <a:ext cx="1133663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COURSE LEARNING OBJECTIVES 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Students will have a better understanding of how the government of the United States is structured; how it works, and their roles and responsibilities within it.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LESSON LEARNING OBJECTIVES: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1.2.1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Under the principle of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separation of powers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what are the roles and responsibilities of each branch in US government?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1.2.2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Under the principle of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checks and balances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what checks does each branch have on the another? 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1.2.3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Under the principle of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federalism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, how are the powers of government divided and shared between the federal government and the states?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Principles of American Government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6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are the roles and responsibilities of each branch in US government?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Image result for separation of powers 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" b="14218"/>
          <a:stretch/>
        </p:blipFill>
        <p:spPr bwMode="auto">
          <a:xfrm>
            <a:off x="125150" y="1607911"/>
            <a:ext cx="5970850" cy="50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955" y="2220018"/>
            <a:ext cx="5738553" cy="425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Under the Constitution of the United States, there are three branches of government: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Legislative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(Congress),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Executive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(President) and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Judicial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(SCOTUS and other Federal Courts.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Each branch has it own independent powers and role in government that are not shared with the other two.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This is called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separation of powers</a:t>
            </a:r>
            <a:r>
              <a:rPr lang="en-US" sz="2200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US" sz="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6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are the roles and responsibilities of each branch in US government?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Image result for separation of powers 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" b="14218"/>
          <a:stretch/>
        </p:blipFill>
        <p:spPr bwMode="auto">
          <a:xfrm>
            <a:off x="125150" y="1660683"/>
            <a:ext cx="5970850" cy="50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1767526"/>
            <a:ext cx="5970850" cy="390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Congress exercises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legislative power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or the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power to make or change laws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POTUS exercises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executive power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to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execute, enforce, and administer the law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SCOTUS and Federal Courts exercise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judicial power</a:t>
            </a:r>
            <a:r>
              <a:rPr lang="en-US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to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interpret laws, settle/resolve disputes and protect the rights of individuals/groups</a:t>
            </a:r>
          </a:p>
        </p:txBody>
      </p:sp>
    </p:spTree>
    <p:extLst>
      <p:ext uri="{BB962C8B-B14F-4D97-AF65-F5344CB8AC3E}">
        <p14:creationId xmlns:p14="http://schemas.microsoft.com/office/powerpoint/2010/main" val="29891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1717931"/>
            <a:ext cx="580316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Each branch also exercises certain powers that limit or restrict the powers of the other two .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This is called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checks and balances.</a:t>
            </a:r>
            <a:endParaRPr lang="en-US" sz="2200" dirty="0">
              <a:solidFill>
                <a:srgbClr val="C00000"/>
              </a:solidFill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>
              <a:lnSpc>
                <a:spcPts val="3000"/>
              </a:lnSpc>
            </a:pP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Congress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exercises the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power of impeachment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official removal from office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) over each of the other two branches</a:t>
            </a:r>
          </a:p>
          <a:p>
            <a:pPr lvl="0"/>
            <a:endParaRPr lang="en-US" sz="1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Congress also has the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power of confirmation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over the appointment of judges/executive appointments</a:t>
            </a:r>
          </a:p>
          <a:p>
            <a:pPr lvl="0"/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Congress has the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power to over-ride a presidential veto</a:t>
            </a:r>
            <a:r>
              <a:rPr lang="en-US" sz="2200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with a 2/3rds majority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checks does each branch have on the another?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4" descr="Image result for checks and balances graph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6"/>
          <a:stretch/>
        </p:blipFill>
        <p:spPr bwMode="auto">
          <a:xfrm>
            <a:off x="745408" y="1690682"/>
            <a:ext cx="4908366" cy="498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9+ Executive Branch Clip Art - Preview : Presidential Seal | HDClipartAll">
            <a:extLst>
              <a:ext uri="{FF2B5EF4-FFF2-40B4-BE49-F238E27FC236}">
                <a16:creationId xmlns:a16="http://schemas.microsoft.com/office/drawing/2014/main" id="{80673ED4-D95A-42FB-8F96-59136FA3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50" y="2118596"/>
            <a:ext cx="1690682" cy="16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928" y="2094837"/>
            <a:ext cx="52776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POTUS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has two major checks on the other two branches: he/she exercises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veto power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rejection of proposed law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) over the Congress</a:t>
            </a:r>
          </a:p>
          <a:p>
            <a:pPr lvl="0">
              <a:lnSpc>
                <a:spcPts val="3000"/>
              </a:lnSpc>
            </a:pPr>
            <a:endParaRPr lang="en-US" sz="2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POTUS also has the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power of appointment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over the Judicial branch</a:t>
            </a:r>
          </a:p>
          <a:p>
            <a:pPr lvl="0"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checks does each branch have on the another?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0" y="1749644"/>
            <a:ext cx="5917884" cy="41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0322" y="2049379"/>
            <a:ext cx="580316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SCOTUS (and federal courts)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have one major check on both others: the power of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Judicial Review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authority to declare acts/laws to be unconstitutional and unenforceable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)  </a:t>
            </a:r>
          </a:p>
          <a:p>
            <a:pPr lvl="0">
              <a:lnSpc>
                <a:spcPts val="3000"/>
              </a:lnSpc>
            </a:pPr>
            <a:endParaRPr lang="en-US" sz="2200" b="1" dirty="0">
              <a:solidFill>
                <a:srgbClr val="C00000"/>
              </a:solidFill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pPr lvl="0"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What checks does each branch have on the another?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Image result for checks and balances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" y="1825092"/>
            <a:ext cx="6027487" cy="44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3376" y="2149164"/>
            <a:ext cx="51511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Under the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principle of federalism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government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power is divided and shared at two levels of government: the national (federal) government and the states</a:t>
            </a:r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8039" y="87061"/>
            <a:ext cx="9313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How are the powers of government divided and shared between the federal government and the states?</a:t>
            </a:r>
          </a:p>
          <a:p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1201" r="2721" b="1513"/>
          <a:stretch/>
        </p:blipFill>
        <p:spPr bwMode="auto">
          <a:xfrm>
            <a:off x="181690" y="1811609"/>
            <a:ext cx="6162818" cy="47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4179" y="1695820"/>
            <a:ext cx="56033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There are three types of government power in federalism:</a:t>
            </a:r>
          </a:p>
          <a:p>
            <a:endParaRPr lang="en-US" sz="1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i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Expressed Powers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those powers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expressly enumerated (listed) in the CONUS for national government</a:t>
            </a:r>
          </a:p>
          <a:p>
            <a:endParaRPr lang="en-US" sz="2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i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Reserved Powers: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those powers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reserved to the states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because they are not specifically given to the national government (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10</a:t>
            </a:r>
            <a:r>
              <a:rPr lang="en-US" sz="2200" i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th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 Amendment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  <a:p>
            <a:endParaRPr lang="en-US" sz="2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i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Shared/Concurrent Powers: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those powers that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each level of government may exercise at the same time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8039" y="87061"/>
            <a:ext cx="9313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How are the powers of government divided and shared between the federal government and the states?</a:t>
            </a:r>
          </a:p>
          <a:p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2100DA5-3A44-47E2-9BB0-ED6711C7A2B8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0" y="1865941"/>
            <a:ext cx="5064122" cy="4027047"/>
          </a:xfrm>
          <a:prstGeom prst="rect">
            <a:avLst/>
          </a:prstGeom>
          <a:noFill/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7BB417C7-1C6A-4211-AAB1-783ABF1FF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1201" r="2721" b="1513"/>
          <a:stretch/>
        </p:blipFill>
        <p:spPr bwMode="auto">
          <a:xfrm>
            <a:off x="181690" y="1811609"/>
            <a:ext cx="6162818" cy="47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852ACC1E22440808C402C0C91CAD7" ma:contentTypeVersion="10" ma:contentTypeDescription="Create a new document." ma:contentTypeScope="" ma:versionID="1b317e08b2ce44e0724befd19d0af668">
  <xsd:schema xmlns:xsd="http://www.w3.org/2001/XMLSchema" xmlns:xs="http://www.w3.org/2001/XMLSchema" xmlns:p="http://schemas.microsoft.com/office/2006/metadata/properties" xmlns:ns3="c856a6bc-12b5-4d26-a196-d933ad616d3d" xmlns:ns4="23ee004a-44b5-429e-b90a-d874061c14cc" targetNamespace="http://schemas.microsoft.com/office/2006/metadata/properties" ma:root="true" ma:fieldsID="e8a4ac9be48c9b3aa7dd419ae690cd32" ns3:_="" ns4:_="">
    <xsd:import namespace="c856a6bc-12b5-4d26-a196-d933ad616d3d"/>
    <xsd:import namespace="23ee004a-44b5-429e-b90a-d874061c14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6a6bc-12b5-4d26-a196-d933ad616d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004a-44b5-429e-b90a-d874061c1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D4290C-E993-436D-8E3D-F8B2885AF8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7A0AA-CB96-4F5A-A40A-150BEFCCD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6a6bc-12b5-4d26-a196-d933ad616d3d"/>
    <ds:schemaRef ds:uri="23ee004a-44b5-429e-b90a-d874061c1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D9A612-956B-4112-8E39-2208ABCB0068}">
  <ds:schemaRefs>
    <ds:schemaRef ds:uri="http://www.w3.org/XML/1998/namespace"/>
    <ds:schemaRef ds:uri="23ee004a-44b5-429e-b90a-d874061c14c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c856a6bc-12b5-4d26-a196-d933ad616d3d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626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kessingera</dc:creator>
  <cp:lastModifiedBy>Allen Kessinger</cp:lastModifiedBy>
  <cp:revision>337</cp:revision>
  <dcterms:created xsi:type="dcterms:W3CDTF">2014-08-13T09:28:03Z</dcterms:created>
  <dcterms:modified xsi:type="dcterms:W3CDTF">2023-10-26T19:44:29Z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0x010100914852ACC1E22440808C402C0C91CAD7</vt:lpwstr>
  </property>
</Properties>
</file>