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1880" r:id="rId5"/>
    <p:sldId id="855" r:id="rId6"/>
    <p:sldId id="877" r:id="rId7"/>
    <p:sldId id="987" r:id="rId8"/>
    <p:sldId id="988" r:id="rId9"/>
    <p:sldId id="989" r:id="rId10"/>
    <p:sldId id="990" r:id="rId11"/>
    <p:sldId id="991" r:id="rId12"/>
    <p:sldId id="99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1" d="100"/>
          <a:sy n="71" d="100"/>
        </p:scale>
        <p:origin x="41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417F8-1185-453E-BDFD-728E1CCBF565}"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3FF4-C13F-4F97-A24D-030ADA5A81E5}" type="slidenum">
              <a:rPr lang="en-US" smtClean="0"/>
              <a:t>‹#›</a:t>
            </a:fld>
            <a:endParaRPr lang="en-US"/>
          </a:p>
        </p:txBody>
      </p:sp>
    </p:spTree>
    <p:extLst>
      <p:ext uri="{BB962C8B-B14F-4D97-AF65-F5344CB8AC3E}">
        <p14:creationId xmlns:p14="http://schemas.microsoft.com/office/powerpoint/2010/main" val="103811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042619-3FF3-474C-8E26-D357649B5B5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8BDC5-F3DE-426A-A7EB-C4948C290C79}" type="slidenum">
              <a:rPr lang="en-US" smtClean="0"/>
              <a:t>‹#›</a:t>
            </a:fld>
            <a:endParaRPr lang="en-US"/>
          </a:p>
        </p:txBody>
      </p:sp>
    </p:spTree>
    <p:extLst>
      <p:ext uri="{BB962C8B-B14F-4D97-AF65-F5344CB8AC3E}">
        <p14:creationId xmlns:p14="http://schemas.microsoft.com/office/powerpoint/2010/main" val="474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042619-3FF3-474C-8E26-D357649B5B5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8BDC5-F3DE-426A-A7EB-C4948C290C79}" type="slidenum">
              <a:rPr lang="en-US" smtClean="0"/>
              <a:t>‹#›</a:t>
            </a:fld>
            <a:endParaRPr lang="en-US"/>
          </a:p>
        </p:txBody>
      </p:sp>
    </p:spTree>
    <p:extLst>
      <p:ext uri="{BB962C8B-B14F-4D97-AF65-F5344CB8AC3E}">
        <p14:creationId xmlns:p14="http://schemas.microsoft.com/office/powerpoint/2010/main" val="798967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042619-3FF3-474C-8E26-D357649B5B5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8BDC5-F3DE-426A-A7EB-C4948C290C79}" type="slidenum">
              <a:rPr lang="en-US" smtClean="0"/>
              <a:t>‹#›</a:t>
            </a:fld>
            <a:endParaRPr lang="en-US"/>
          </a:p>
        </p:txBody>
      </p:sp>
    </p:spTree>
    <p:extLst>
      <p:ext uri="{BB962C8B-B14F-4D97-AF65-F5344CB8AC3E}">
        <p14:creationId xmlns:p14="http://schemas.microsoft.com/office/powerpoint/2010/main" val="201808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042619-3FF3-474C-8E26-D357649B5B5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8BDC5-F3DE-426A-A7EB-C4948C290C79}" type="slidenum">
              <a:rPr lang="en-US" smtClean="0"/>
              <a:t>‹#›</a:t>
            </a:fld>
            <a:endParaRPr lang="en-US"/>
          </a:p>
        </p:txBody>
      </p:sp>
    </p:spTree>
    <p:extLst>
      <p:ext uri="{BB962C8B-B14F-4D97-AF65-F5344CB8AC3E}">
        <p14:creationId xmlns:p14="http://schemas.microsoft.com/office/powerpoint/2010/main" val="34132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042619-3FF3-474C-8E26-D357649B5B5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8BDC5-F3DE-426A-A7EB-C4948C290C79}" type="slidenum">
              <a:rPr lang="en-US" smtClean="0"/>
              <a:t>‹#›</a:t>
            </a:fld>
            <a:endParaRPr lang="en-US"/>
          </a:p>
        </p:txBody>
      </p:sp>
    </p:spTree>
    <p:extLst>
      <p:ext uri="{BB962C8B-B14F-4D97-AF65-F5344CB8AC3E}">
        <p14:creationId xmlns:p14="http://schemas.microsoft.com/office/powerpoint/2010/main" val="281068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042619-3FF3-474C-8E26-D357649B5B52}"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8BDC5-F3DE-426A-A7EB-C4948C290C79}" type="slidenum">
              <a:rPr lang="en-US" smtClean="0"/>
              <a:t>‹#›</a:t>
            </a:fld>
            <a:endParaRPr lang="en-US"/>
          </a:p>
        </p:txBody>
      </p:sp>
    </p:spTree>
    <p:extLst>
      <p:ext uri="{BB962C8B-B14F-4D97-AF65-F5344CB8AC3E}">
        <p14:creationId xmlns:p14="http://schemas.microsoft.com/office/powerpoint/2010/main" val="388037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042619-3FF3-474C-8E26-D357649B5B52}"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18BDC5-F3DE-426A-A7EB-C4948C290C79}" type="slidenum">
              <a:rPr lang="en-US" smtClean="0"/>
              <a:t>‹#›</a:t>
            </a:fld>
            <a:endParaRPr lang="en-US"/>
          </a:p>
        </p:txBody>
      </p:sp>
    </p:spTree>
    <p:extLst>
      <p:ext uri="{BB962C8B-B14F-4D97-AF65-F5344CB8AC3E}">
        <p14:creationId xmlns:p14="http://schemas.microsoft.com/office/powerpoint/2010/main" val="1749566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042619-3FF3-474C-8E26-D357649B5B52}"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18BDC5-F3DE-426A-A7EB-C4948C290C79}" type="slidenum">
              <a:rPr lang="en-US" smtClean="0"/>
              <a:t>‹#›</a:t>
            </a:fld>
            <a:endParaRPr lang="en-US"/>
          </a:p>
        </p:txBody>
      </p:sp>
    </p:spTree>
    <p:extLst>
      <p:ext uri="{BB962C8B-B14F-4D97-AF65-F5344CB8AC3E}">
        <p14:creationId xmlns:p14="http://schemas.microsoft.com/office/powerpoint/2010/main" val="944989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42619-3FF3-474C-8E26-D357649B5B52}"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18BDC5-F3DE-426A-A7EB-C4948C290C79}" type="slidenum">
              <a:rPr lang="en-US" smtClean="0"/>
              <a:t>‹#›</a:t>
            </a:fld>
            <a:endParaRPr lang="en-US"/>
          </a:p>
        </p:txBody>
      </p:sp>
    </p:spTree>
    <p:extLst>
      <p:ext uri="{BB962C8B-B14F-4D97-AF65-F5344CB8AC3E}">
        <p14:creationId xmlns:p14="http://schemas.microsoft.com/office/powerpoint/2010/main" val="509985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042619-3FF3-474C-8E26-D357649B5B52}"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8BDC5-F3DE-426A-A7EB-C4948C290C79}" type="slidenum">
              <a:rPr lang="en-US" smtClean="0"/>
              <a:t>‹#›</a:t>
            </a:fld>
            <a:endParaRPr lang="en-US"/>
          </a:p>
        </p:txBody>
      </p:sp>
    </p:spTree>
    <p:extLst>
      <p:ext uri="{BB962C8B-B14F-4D97-AF65-F5344CB8AC3E}">
        <p14:creationId xmlns:p14="http://schemas.microsoft.com/office/powerpoint/2010/main" val="776038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042619-3FF3-474C-8E26-D357649B5B52}"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8BDC5-F3DE-426A-A7EB-C4948C290C79}" type="slidenum">
              <a:rPr lang="en-US" smtClean="0"/>
              <a:t>‹#›</a:t>
            </a:fld>
            <a:endParaRPr lang="en-US"/>
          </a:p>
        </p:txBody>
      </p:sp>
    </p:spTree>
    <p:extLst>
      <p:ext uri="{BB962C8B-B14F-4D97-AF65-F5344CB8AC3E}">
        <p14:creationId xmlns:p14="http://schemas.microsoft.com/office/powerpoint/2010/main" val="375580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42619-3FF3-474C-8E26-D357649B5B52}" type="datetimeFigureOut">
              <a:rPr lang="en-US" smtClean="0"/>
              <a:t>11/2/2023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8BDC5-F3DE-426A-A7EB-C4948C290C79}" type="slidenum">
              <a:rPr lang="en-US" smtClean="0"/>
              <a:t>‹#›</a:t>
            </a:fld>
            <a:endParaRPr lang="en-US"/>
          </a:p>
        </p:txBody>
      </p:sp>
    </p:spTree>
    <p:extLst>
      <p:ext uri="{BB962C8B-B14F-4D97-AF65-F5344CB8AC3E}">
        <p14:creationId xmlns:p14="http://schemas.microsoft.com/office/powerpoint/2010/main" val="2303771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159727-FCA2-4110-8F8E-1553EE20DC7D}"/>
              </a:ext>
            </a:extLst>
          </p:cNvPr>
          <p:cNvPicPr>
            <a:picLocks noChangeAspect="1"/>
          </p:cNvPicPr>
          <p:nvPr/>
        </p:nvPicPr>
        <p:blipFill rotWithShape="1">
          <a:blip r:embed="rId2"/>
          <a:srcRect l="5808"/>
          <a:stretch/>
        </p:blipFill>
        <p:spPr>
          <a:xfrm>
            <a:off x="0" y="0"/>
            <a:ext cx="12192000" cy="6858000"/>
          </a:xfrm>
          <a:prstGeom prst="rect">
            <a:avLst/>
          </a:prstGeom>
        </p:spPr>
      </p:pic>
      <p:sp>
        <p:nvSpPr>
          <p:cNvPr id="6" name="TextBox 5">
            <a:extLst>
              <a:ext uri="{FF2B5EF4-FFF2-40B4-BE49-F238E27FC236}">
                <a16:creationId xmlns:a16="http://schemas.microsoft.com/office/drawing/2014/main" id="{804D221C-C08E-4F91-A3D6-AC0CB89FD158}"/>
              </a:ext>
            </a:extLst>
          </p:cNvPr>
          <p:cNvSpPr txBox="1"/>
          <p:nvPr/>
        </p:nvSpPr>
        <p:spPr>
          <a:xfrm>
            <a:off x="2203900" y="4991619"/>
            <a:ext cx="9645199" cy="1538883"/>
          </a:xfrm>
          <a:prstGeom prst="rect">
            <a:avLst/>
          </a:prstGeom>
          <a:noFill/>
        </p:spPr>
        <p:txBody>
          <a:bodyPr wrap="square" rtlCol="0">
            <a:spAutoFit/>
          </a:bodyPr>
          <a:lstStyle/>
          <a:p>
            <a:pPr algn="r"/>
            <a:r>
              <a:rPr lang="en-US" sz="5400" b="1" dirty="0">
                <a:ln>
                  <a:solidFill>
                    <a:srgbClr val="C00000"/>
                  </a:solidFill>
                </a:ln>
                <a:solidFill>
                  <a:schemeClr val="bg1">
                    <a:lumMod val="95000"/>
                  </a:schemeClr>
                </a:solidFill>
                <a:effectLst>
                  <a:outerShdw blurRad="38100" dist="38100" dir="2700000" algn="tl">
                    <a:srgbClr val="000000">
                      <a:alpha val="43137"/>
                    </a:srgbClr>
                  </a:outerShdw>
                </a:effectLst>
                <a:latin typeface="Cambria" panose="02040503050406030204" pitchFamily="18" charset="0"/>
              </a:rPr>
              <a:t>Civics Literacy Program </a:t>
            </a:r>
          </a:p>
          <a:p>
            <a:pPr algn="r"/>
            <a:r>
              <a:rPr lang="en-US" sz="4000" b="1" dirty="0">
                <a:ln>
                  <a:solidFill>
                    <a:srgbClr val="C00000"/>
                  </a:solidFill>
                </a:ln>
                <a:solidFill>
                  <a:schemeClr val="bg1">
                    <a:lumMod val="95000"/>
                  </a:schemeClr>
                </a:solidFill>
                <a:effectLst>
                  <a:outerShdw blurRad="38100" dist="38100" dir="2700000" algn="tl">
                    <a:srgbClr val="000000">
                      <a:alpha val="43137"/>
                    </a:srgbClr>
                  </a:outerShdw>
                </a:effectLst>
                <a:latin typeface="Cambria" panose="02040503050406030204" pitchFamily="18" charset="0"/>
              </a:rPr>
              <a:t>Historical Supreme Court Decisions</a:t>
            </a:r>
          </a:p>
        </p:txBody>
      </p:sp>
    </p:spTree>
    <p:extLst>
      <p:ext uri="{BB962C8B-B14F-4D97-AF65-F5344CB8AC3E}">
        <p14:creationId xmlns:p14="http://schemas.microsoft.com/office/powerpoint/2010/main" val="86484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798" y="1928941"/>
            <a:ext cx="11336638" cy="3816429"/>
          </a:xfrm>
          <a:prstGeom prst="rect">
            <a:avLst/>
          </a:prstGeom>
        </p:spPr>
        <p:txBody>
          <a:bodyPr wrap="square">
            <a:spAutoFit/>
          </a:bodyPr>
          <a:lstStyle/>
          <a:p>
            <a:r>
              <a:rPr lang="en-US" sz="2200" b="1" u="sng" dirty="0">
                <a:solidFill>
                  <a:srgbClr val="002060"/>
                </a:solidFill>
                <a:latin typeface="Cambria" panose="02040503050406030204" pitchFamily="18" charset="0"/>
              </a:rPr>
              <a:t>COURSE LEARNING OBJECTIVES :</a:t>
            </a:r>
          </a:p>
          <a:p>
            <a:endParaRPr lang="en-US" sz="1000" dirty="0">
              <a:solidFill>
                <a:srgbClr val="002060"/>
              </a:solidFill>
              <a:latin typeface="Cambria" panose="02040503050406030204" pitchFamily="18" charset="0"/>
            </a:endParaRPr>
          </a:p>
          <a:p>
            <a:r>
              <a:rPr lang="en-US" sz="2200" i="1" dirty="0">
                <a:solidFill>
                  <a:srgbClr val="002060"/>
                </a:solidFill>
                <a:latin typeface="Cambria" panose="02040503050406030204" pitchFamily="18" charset="0"/>
              </a:rPr>
              <a:t>Students will have a better understanding of how the government of the United States is structured; how it works, and their roles and responsibilities within it.</a:t>
            </a:r>
          </a:p>
          <a:p>
            <a:endParaRPr lang="en-US" sz="1000" dirty="0">
              <a:solidFill>
                <a:srgbClr val="002060"/>
              </a:solidFill>
              <a:latin typeface="Cambria" panose="02040503050406030204" pitchFamily="18" charset="0"/>
            </a:endParaRPr>
          </a:p>
          <a:p>
            <a:r>
              <a:rPr lang="en-US" sz="2200" b="1" u="sng" dirty="0">
                <a:solidFill>
                  <a:srgbClr val="002060"/>
                </a:solidFill>
                <a:latin typeface="Cambria" panose="02040503050406030204" pitchFamily="18" charset="0"/>
              </a:rPr>
              <a:t>LEARNING OBJECTIVES:</a:t>
            </a:r>
          </a:p>
          <a:p>
            <a:endParaRPr lang="en-US" sz="1000" dirty="0">
              <a:solidFill>
                <a:srgbClr val="002060"/>
              </a:solidFill>
              <a:latin typeface="Cambria" panose="02040503050406030204" pitchFamily="18" charset="0"/>
            </a:endParaRPr>
          </a:p>
          <a:p>
            <a:pPr>
              <a:lnSpc>
                <a:spcPct val="150000"/>
              </a:lnSpc>
            </a:pPr>
            <a:r>
              <a:rPr lang="en-US" sz="2200" b="1" dirty="0">
                <a:solidFill>
                  <a:srgbClr val="002060"/>
                </a:solidFill>
                <a:latin typeface="Cambria" panose="02040503050406030204" pitchFamily="18" charset="0"/>
              </a:rPr>
              <a:t>1.9.1	</a:t>
            </a:r>
            <a:r>
              <a:rPr lang="en-US" sz="2200" dirty="0">
                <a:solidFill>
                  <a:srgbClr val="002060"/>
                </a:solidFill>
                <a:latin typeface="Cambria" panose="02040503050406030204" pitchFamily="18" charset="0"/>
              </a:rPr>
              <a:t>How has the SCOTUS </a:t>
            </a:r>
            <a:r>
              <a:rPr lang="en-US" sz="2200" b="1" u="sng" dirty="0">
                <a:solidFill>
                  <a:srgbClr val="002060"/>
                </a:solidFill>
                <a:latin typeface="Cambria" panose="02040503050406030204" pitchFamily="18" charset="0"/>
              </a:rPr>
              <a:t>expanded government power </a:t>
            </a:r>
            <a:r>
              <a:rPr lang="en-US" sz="2200" dirty="0">
                <a:solidFill>
                  <a:srgbClr val="002060"/>
                </a:solidFill>
                <a:latin typeface="Cambria" panose="02040503050406030204" pitchFamily="18" charset="0"/>
              </a:rPr>
              <a:t>in historical decisions?</a:t>
            </a:r>
          </a:p>
          <a:p>
            <a:pPr>
              <a:lnSpc>
                <a:spcPct val="150000"/>
              </a:lnSpc>
            </a:pPr>
            <a:endParaRPr lang="en-US" sz="1000" dirty="0">
              <a:solidFill>
                <a:srgbClr val="002060"/>
              </a:solidFill>
              <a:latin typeface="Cambria" panose="02040503050406030204" pitchFamily="18" charset="0"/>
            </a:endParaRPr>
          </a:p>
          <a:p>
            <a:r>
              <a:rPr lang="en-US" sz="2200" b="1" dirty="0">
                <a:solidFill>
                  <a:srgbClr val="002060"/>
                </a:solidFill>
                <a:latin typeface="Cambria" panose="02040503050406030204" pitchFamily="18" charset="0"/>
              </a:rPr>
              <a:t>1.9.2	</a:t>
            </a:r>
            <a:r>
              <a:rPr lang="en-US" sz="2200" dirty="0">
                <a:solidFill>
                  <a:srgbClr val="002060"/>
                </a:solidFill>
                <a:latin typeface="Cambria" panose="02040503050406030204" pitchFamily="18" charset="0"/>
              </a:rPr>
              <a:t>How has the SCOTUS impacted the </a:t>
            </a:r>
            <a:r>
              <a:rPr lang="en-US" sz="2200" b="1" u="sng" dirty="0">
                <a:solidFill>
                  <a:srgbClr val="002060"/>
                </a:solidFill>
                <a:latin typeface="Cambria" panose="02040503050406030204" pitchFamily="18" charset="0"/>
              </a:rPr>
              <a:t>development and protection of Civil Rights </a:t>
            </a:r>
            <a:r>
              <a:rPr lang="en-US" sz="2200" dirty="0">
                <a:solidFill>
                  <a:srgbClr val="002060"/>
                </a:solidFill>
                <a:latin typeface="Cambria" panose="02040503050406030204" pitchFamily="18" charset="0"/>
              </a:rPr>
              <a:t>in 	historical decisions?</a:t>
            </a:r>
          </a:p>
          <a:p>
            <a:endParaRPr lang="en-US" sz="1000" dirty="0">
              <a:solidFill>
                <a:srgbClr val="002060"/>
              </a:solidFill>
              <a:latin typeface="Cambria" panose="02040503050406030204" pitchFamily="18" charset="0"/>
            </a:endParaRPr>
          </a:p>
          <a:p>
            <a:endParaRPr lang="en-US" sz="2200" dirty="0">
              <a:solidFill>
                <a:srgbClr val="002060"/>
              </a:solidFill>
              <a:latin typeface="Cambria" panose="02040503050406030204" pitchFamily="18" charset="0"/>
            </a:endParaRPr>
          </a:p>
        </p:txBody>
      </p:sp>
      <p:sp>
        <p:nvSpPr>
          <p:cNvPr id="7" name="TextBox 6"/>
          <p:cNvSpPr txBox="1"/>
          <p:nvPr/>
        </p:nvSpPr>
        <p:spPr>
          <a:xfrm>
            <a:off x="2408039" y="273612"/>
            <a:ext cx="9313557" cy="1077218"/>
          </a:xfrm>
          <a:prstGeom prst="rect">
            <a:avLst/>
          </a:prstGeom>
          <a:noFill/>
        </p:spPr>
        <p:txBody>
          <a:bodyPr wrap="square" rtlCol="0">
            <a:spAutoFit/>
          </a:bodyPr>
          <a:lstStyle/>
          <a:p>
            <a:r>
              <a:rPr lang="en-US" sz="3200" b="1" dirty="0">
                <a:solidFill>
                  <a:srgbClr val="002060"/>
                </a:solidFill>
                <a:latin typeface="Cambria" panose="02040503050406030204" pitchFamily="18" charset="0"/>
              </a:rPr>
              <a:t>Civics Literacy Program:</a:t>
            </a:r>
          </a:p>
          <a:p>
            <a:r>
              <a:rPr lang="en-US" sz="3200" b="1" dirty="0">
                <a:solidFill>
                  <a:srgbClr val="002060"/>
                </a:solidFill>
                <a:latin typeface="Cambria" panose="02040503050406030204" pitchFamily="18" charset="0"/>
              </a:rPr>
              <a:t>Historical Supreme Court Decisions</a:t>
            </a:r>
            <a:endParaRPr lang="en-US" sz="2800" b="1" dirty="0">
              <a:solidFill>
                <a:srgbClr val="002060"/>
              </a:solidFill>
              <a:latin typeface="Cambria" panose="02040503050406030204" pitchFamily="18" charset="0"/>
            </a:endParaRPr>
          </a:p>
        </p:txBody>
      </p:sp>
      <p:pic>
        <p:nvPicPr>
          <p:cNvPr id="5122" name="Picture 2" descr="http://thumbs.dreamstime.com/z/people-type-design-filled-constitution-united-states-american-flag-background-3543032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426"/>
          <a:stretch/>
        </p:blipFill>
        <p:spPr bwMode="auto">
          <a:xfrm>
            <a:off x="385220" y="87061"/>
            <a:ext cx="1984385" cy="151390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2408039" y="1530673"/>
            <a:ext cx="9539469" cy="38582"/>
          </a:xfrm>
          <a:prstGeom prst="line">
            <a:avLst/>
          </a:prstGeom>
          <a:ln w="57150">
            <a:solidFill>
              <a:srgbClr val="C00000"/>
            </a:solidFill>
          </a:ln>
          <a:effectLst/>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716262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8" end="8"/>
                                            </p:txEl>
                                          </p:spTgt>
                                        </p:tgtEl>
                                        <p:attrNameLst>
                                          <p:attrName>style.visibility</p:attrName>
                                        </p:attrNameLst>
                                      </p:cBhvr>
                                      <p:to>
                                        <p:strVal val="visible"/>
                                      </p:to>
                                    </p:set>
                                    <p:animEffect transition="in" filter="fade">
                                      <p:cBhvr>
                                        <p:cTn id="1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69605" y="307462"/>
            <a:ext cx="8095190" cy="1015663"/>
          </a:xfrm>
          <a:prstGeom prst="rect">
            <a:avLst/>
          </a:prstGeom>
          <a:noFill/>
        </p:spPr>
        <p:txBody>
          <a:bodyPr wrap="square" rtlCol="0">
            <a:spAutoFit/>
          </a:bodyPr>
          <a:lstStyle/>
          <a:p>
            <a:r>
              <a:rPr lang="en-US" sz="3000" b="1" dirty="0">
                <a:solidFill>
                  <a:srgbClr val="002060"/>
                </a:solidFill>
                <a:latin typeface="Cambria" panose="02040503050406030204" pitchFamily="18" charset="0"/>
              </a:rPr>
              <a:t>How has the SCOTUS expanded government power in historical decisions?</a:t>
            </a:r>
          </a:p>
        </p:txBody>
      </p:sp>
      <p:pic>
        <p:nvPicPr>
          <p:cNvPr id="5122" name="Picture 2" descr="http://thumbs.dreamstime.com/z/people-type-design-filled-constitution-united-states-american-flag-background-3543032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426"/>
          <a:stretch/>
        </p:blipFill>
        <p:spPr bwMode="auto">
          <a:xfrm>
            <a:off x="385220" y="87061"/>
            <a:ext cx="1984385" cy="151390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2408039" y="1445889"/>
            <a:ext cx="9539469" cy="38582"/>
          </a:xfrm>
          <a:prstGeom prst="line">
            <a:avLst/>
          </a:prstGeom>
          <a:ln w="57150">
            <a:solidFill>
              <a:srgbClr val="C00000"/>
            </a:solidFill>
          </a:ln>
          <a:effectLst/>
        </p:spPr>
        <p:style>
          <a:lnRef idx="1">
            <a:schemeClr val="accent2"/>
          </a:lnRef>
          <a:fillRef idx="0">
            <a:schemeClr val="accent2"/>
          </a:fillRef>
          <a:effectRef idx="0">
            <a:schemeClr val="accent2"/>
          </a:effectRef>
          <a:fontRef idx="minor">
            <a:schemeClr val="tx1"/>
          </a:fontRef>
        </p:style>
      </p:cxnSp>
      <p:sp>
        <p:nvSpPr>
          <p:cNvPr id="3" name="Rectangle 2"/>
          <p:cNvSpPr/>
          <p:nvPr/>
        </p:nvSpPr>
        <p:spPr>
          <a:xfrm>
            <a:off x="233829" y="1704787"/>
            <a:ext cx="5706743" cy="5262979"/>
          </a:xfrm>
          <a:prstGeom prst="rect">
            <a:avLst/>
          </a:prstGeom>
        </p:spPr>
        <p:txBody>
          <a:bodyPr wrap="square">
            <a:spAutoFit/>
          </a:bodyPr>
          <a:lstStyle/>
          <a:p>
            <a:pPr>
              <a:lnSpc>
                <a:spcPts val="3000"/>
              </a:lnSpc>
            </a:pPr>
            <a:r>
              <a:rPr lang="en-US" sz="2200" dirty="0">
                <a:solidFill>
                  <a:srgbClr val="002060"/>
                </a:solidFill>
                <a:latin typeface="Cambria" panose="02040503050406030204" pitchFamily="18" charset="0"/>
              </a:rPr>
              <a:t>The are numerous decisions in the history of the SCOTUS that have impacted American government and its relationship with the people by expanding government power or impacted the development and protection of Civil Rights. We will look at six of them.</a:t>
            </a:r>
          </a:p>
          <a:p>
            <a:endParaRPr lang="en-US" sz="1000" dirty="0">
              <a:solidFill>
                <a:srgbClr val="002060"/>
              </a:solidFill>
              <a:latin typeface="Cambria" panose="02040503050406030204" pitchFamily="18" charset="0"/>
            </a:endParaRPr>
          </a:p>
          <a:p>
            <a:r>
              <a:rPr lang="en-US" sz="2200" b="1" i="1" dirty="0">
                <a:solidFill>
                  <a:srgbClr val="002060"/>
                </a:solidFill>
                <a:latin typeface="Cambria" panose="02040503050406030204" pitchFamily="18" charset="0"/>
              </a:rPr>
              <a:t>Marbury v. Madison </a:t>
            </a:r>
            <a:r>
              <a:rPr lang="en-US" sz="2200" dirty="0">
                <a:solidFill>
                  <a:srgbClr val="002060"/>
                </a:solidFill>
                <a:latin typeface="Cambria" panose="02040503050406030204" pitchFamily="18" charset="0"/>
              </a:rPr>
              <a:t>(1803)</a:t>
            </a:r>
          </a:p>
          <a:p>
            <a:r>
              <a:rPr lang="en-US" sz="2200" b="1" i="1" dirty="0">
                <a:solidFill>
                  <a:srgbClr val="002060"/>
                </a:solidFill>
                <a:latin typeface="Cambria" panose="02040503050406030204" pitchFamily="18" charset="0"/>
              </a:rPr>
              <a:t>McCulloch v. Maryland </a:t>
            </a:r>
            <a:r>
              <a:rPr lang="en-US" sz="2200" dirty="0">
                <a:solidFill>
                  <a:srgbClr val="002060"/>
                </a:solidFill>
                <a:latin typeface="Cambria" panose="02040503050406030204" pitchFamily="18" charset="0"/>
              </a:rPr>
              <a:t>(1819)</a:t>
            </a:r>
          </a:p>
          <a:p>
            <a:r>
              <a:rPr lang="en-US" sz="2200" b="1" i="1" dirty="0">
                <a:solidFill>
                  <a:srgbClr val="002060"/>
                </a:solidFill>
                <a:latin typeface="Cambria" panose="02040503050406030204" pitchFamily="18" charset="0"/>
              </a:rPr>
              <a:t>Gibbons v. Ogden </a:t>
            </a:r>
            <a:r>
              <a:rPr lang="en-US" sz="2200" dirty="0">
                <a:solidFill>
                  <a:srgbClr val="002060"/>
                </a:solidFill>
                <a:latin typeface="Cambria" panose="02040503050406030204" pitchFamily="18" charset="0"/>
              </a:rPr>
              <a:t>(1824)</a:t>
            </a:r>
          </a:p>
          <a:p>
            <a:endParaRPr lang="en-US" sz="2200" dirty="0">
              <a:solidFill>
                <a:srgbClr val="002060"/>
              </a:solidFill>
              <a:latin typeface="Cambria" panose="02040503050406030204" pitchFamily="18" charset="0"/>
            </a:endParaRPr>
          </a:p>
          <a:p>
            <a:r>
              <a:rPr lang="en-US" sz="2200" b="1" i="1" dirty="0">
                <a:solidFill>
                  <a:srgbClr val="002060"/>
                </a:solidFill>
                <a:latin typeface="Cambria" panose="02040503050406030204" pitchFamily="18" charset="0"/>
              </a:rPr>
              <a:t>Dred Scott v. Sanford </a:t>
            </a:r>
            <a:r>
              <a:rPr lang="en-US" sz="2200" dirty="0">
                <a:solidFill>
                  <a:srgbClr val="002060"/>
                </a:solidFill>
                <a:latin typeface="Cambria" panose="02040503050406030204" pitchFamily="18" charset="0"/>
              </a:rPr>
              <a:t>(1857)</a:t>
            </a:r>
          </a:p>
          <a:p>
            <a:r>
              <a:rPr lang="en-US" sz="2200" b="1" i="1" dirty="0">
                <a:solidFill>
                  <a:srgbClr val="002060"/>
                </a:solidFill>
                <a:latin typeface="Cambria" panose="02040503050406030204" pitchFamily="18" charset="0"/>
              </a:rPr>
              <a:t>Plessy v. Ferguson </a:t>
            </a:r>
            <a:r>
              <a:rPr lang="en-US" sz="2200" dirty="0">
                <a:solidFill>
                  <a:srgbClr val="002060"/>
                </a:solidFill>
                <a:latin typeface="Cambria" panose="02040503050406030204" pitchFamily="18" charset="0"/>
              </a:rPr>
              <a:t>(1896)</a:t>
            </a:r>
          </a:p>
          <a:p>
            <a:r>
              <a:rPr lang="en-US" sz="2200" b="1" i="1" dirty="0">
                <a:solidFill>
                  <a:srgbClr val="002060"/>
                </a:solidFill>
                <a:latin typeface="Cambria" panose="02040503050406030204" pitchFamily="18" charset="0"/>
              </a:rPr>
              <a:t>Brown v. Board of Education </a:t>
            </a:r>
            <a:r>
              <a:rPr lang="en-US" sz="2200" dirty="0">
                <a:solidFill>
                  <a:srgbClr val="002060"/>
                </a:solidFill>
                <a:latin typeface="Cambria" panose="02040503050406030204" pitchFamily="18" charset="0"/>
              </a:rPr>
              <a:t>(1954)</a:t>
            </a:r>
          </a:p>
          <a:p>
            <a:endParaRPr lang="en-US" sz="2200" dirty="0">
              <a:solidFill>
                <a:srgbClr val="002060"/>
              </a:solidFill>
              <a:latin typeface="Cambria" panose="02040503050406030204" pitchFamily="18" charset="0"/>
            </a:endParaRPr>
          </a:p>
        </p:txBody>
      </p:sp>
      <p:pic>
        <p:nvPicPr>
          <p:cNvPr id="8" name="Picture 7"/>
          <p:cNvPicPr>
            <a:picLocks noChangeAspect="1"/>
          </p:cNvPicPr>
          <p:nvPr/>
        </p:nvPicPr>
        <p:blipFill rotWithShape="1">
          <a:blip r:embed="rId4"/>
          <a:srcRect r="19244"/>
          <a:stretch/>
        </p:blipFill>
        <p:spPr>
          <a:xfrm>
            <a:off x="6041129" y="1704787"/>
            <a:ext cx="6015629" cy="4968516"/>
          </a:xfrm>
          <a:prstGeom prst="rect">
            <a:avLst/>
          </a:prstGeom>
        </p:spPr>
      </p:pic>
    </p:spTree>
    <p:custDataLst>
      <p:tags r:id="rId1"/>
    </p:custDataLst>
    <p:extLst>
      <p:ext uri="{BB962C8B-B14F-4D97-AF65-F5344CB8AC3E}">
        <p14:creationId xmlns:p14="http://schemas.microsoft.com/office/powerpoint/2010/main" val="1075866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69605" y="266724"/>
            <a:ext cx="9610704" cy="1015663"/>
          </a:xfrm>
          <a:prstGeom prst="rect">
            <a:avLst/>
          </a:prstGeom>
          <a:noFill/>
        </p:spPr>
        <p:txBody>
          <a:bodyPr wrap="square" rtlCol="0">
            <a:spAutoFit/>
          </a:bodyPr>
          <a:lstStyle/>
          <a:p>
            <a:r>
              <a:rPr lang="en-US" sz="3000" b="1" dirty="0">
                <a:solidFill>
                  <a:srgbClr val="002060"/>
                </a:solidFill>
                <a:latin typeface="Cambria" panose="02040503050406030204" pitchFamily="18" charset="0"/>
              </a:rPr>
              <a:t>Key Supreme Court Decisions that expanded Government Power in the Early Republic</a:t>
            </a:r>
          </a:p>
        </p:txBody>
      </p:sp>
      <p:pic>
        <p:nvPicPr>
          <p:cNvPr id="5122" name="Picture 2" descr="http://thumbs.dreamstime.com/z/people-type-design-filled-constitution-united-states-american-flag-background-3543032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426"/>
          <a:stretch/>
        </p:blipFill>
        <p:spPr bwMode="auto">
          <a:xfrm>
            <a:off x="385220" y="87061"/>
            <a:ext cx="1984385" cy="151390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2408039" y="1445889"/>
            <a:ext cx="9539469" cy="38582"/>
          </a:xfrm>
          <a:prstGeom prst="line">
            <a:avLst/>
          </a:prstGeom>
          <a:ln w="57150">
            <a:solidFill>
              <a:srgbClr val="C00000"/>
            </a:solidFill>
          </a:ln>
          <a:effectLst/>
        </p:spPr>
        <p:style>
          <a:lnRef idx="1">
            <a:schemeClr val="accent2"/>
          </a:lnRef>
          <a:fillRef idx="0">
            <a:schemeClr val="accent2"/>
          </a:fillRef>
          <a:effectRef idx="0">
            <a:schemeClr val="accent2"/>
          </a:effectRef>
          <a:fontRef idx="minor">
            <a:schemeClr val="tx1"/>
          </a:fontRef>
        </p:style>
      </p:cxnSp>
      <p:sp>
        <p:nvSpPr>
          <p:cNvPr id="3" name="Rectangle 2"/>
          <p:cNvSpPr/>
          <p:nvPr/>
        </p:nvSpPr>
        <p:spPr>
          <a:xfrm>
            <a:off x="294386" y="1664234"/>
            <a:ext cx="5706743" cy="5586145"/>
          </a:xfrm>
          <a:prstGeom prst="rect">
            <a:avLst/>
          </a:prstGeom>
        </p:spPr>
        <p:txBody>
          <a:bodyPr wrap="square">
            <a:spAutoFit/>
          </a:bodyPr>
          <a:lstStyle/>
          <a:p>
            <a:pPr>
              <a:lnSpc>
                <a:spcPts val="3000"/>
              </a:lnSpc>
            </a:pPr>
            <a:r>
              <a:rPr lang="en-US" sz="2200" b="1" i="1" u="sng" dirty="0">
                <a:solidFill>
                  <a:srgbClr val="C00000"/>
                </a:solidFill>
                <a:highlight>
                  <a:srgbClr val="FFFF00"/>
                </a:highlight>
                <a:latin typeface="Cambria" panose="02040503050406030204" pitchFamily="18" charset="0"/>
              </a:rPr>
              <a:t>Marbury v Madison </a:t>
            </a:r>
            <a:r>
              <a:rPr lang="en-US" sz="2200" dirty="0">
                <a:solidFill>
                  <a:srgbClr val="002060"/>
                </a:solidFill>
                <a:latin typeface="Cambria" panose="02040503050406030204" pitchFamily="18" charset="0"/>
              </a:rPr>
              <a:t>(1803): For the first time the SCOTUS claims, and exercises, </a:t>
            </a:r>
            <a:r>
              <a:rPr lang="en-US" sz="2200" b="1" u="sng" dirty="0">
                <a:solidFill>
                  <a:srgbClr val="002060"/>
                </a:solidFill>
                <a:latin typeface="Cambria" panose="02040503050406030204" pitchFamily="18" charset="0"/>
              </a:rPr>
              <a:t>Judicial Review</a:t>
            </a:r>
            <a:r>
              <a:rPr lang="en-US" sz="2200" dirty="0">
                <a:solidFill>
                  <a:srgbClr val="002060"/>
                </a:solidFill>
                <a:latin typeface="Cambria" panose="02040503050406030204" pitchFamily="18" charset="0"/>
              </a:rPr>
              <a:t>, striking down a law passed by Congress and signed into law by the POTUS.</a:t>
            </a:r>
          </a:p>
          <a:p>
            <a:endParaRPr lang="en-US" sz="1000" dirty="0">
              <a:solidFill>
                <a:srgbClr val="002060"/>
              </a:solidFill>
              <a:latin typeface="Cambria" panose="02040503050406030204" pitchFamily="18" charset="0"/>
            </a:endParaRPr>
          </a:p>
          <a:p>
            <a:pPr>
              <a:lnSpc>
                <a:spcPts val="3000"/>
              </a:lnSpc>
            </a:pPr>
            <a:r>
              <a:rPr lang="en-US" sz="2200" b="1" i="1" u="sng" dirty="0">
                <a:solidFill>
                  <a:srgbClr val="C00000"/>
                </a:solidFill>
                <a:highlight>
                  <a:srgbClr val="FFFF00"/>
                </a:highlight>
                <a:latin typeface="Cambria" panose="02040503050406030204" pitchFamily="18" charset="0"/>
              </a:rPr>
              <a:t>McCulloch v. Maryland </a:t>
            </a:r>
            <a:r>
              <a:rPr lang="en-US" sz="2200" dirty="0">
                <a:solidFill>
                  <a:srgbClr val="002060"/>
                </a:solidFill>
                <a:latin typeface="Cambria" panose="02040503050406030204" pitchFamily="18" charset="0"/>
              </a:rPr>
              <a:t>(1819): The SCOTUS cites the “</a:t>
            </a:r>
            <a:r>
              <a:rPr lang="en-US" sz="2200" i="1" dirty="0">
                <a:solidFill>
                  <a:srgbClr val="002060"/>
                </a:solidFill>
                <a:latin typeface="Cambria" panose="02040503050406030204" pitchFamily="18" charset="0"/>
              </a:rPr>
              <a:t>Supremacy Clause</a:t>
            </a:r>
            <a:r>
              <a:rPr lang="en-US" sz="2200" dirty="0">
                <a:solidFill>
                  <a:srgbClr val="002060"/>
                </a:solidFill>
                <a:latin typeface="Cambria" panose="02040503050406030204" pitchFamily="18" charset="0"/>
              </a:rPr>
              <a:t>” in this key decision that determined that </a:t>
            </a:r>
            <a:r>
              <a:rPr lang="en-US" sz="2200" b="1" u="sng" dirty="0">
                <a:solidFill>
                  <a:srgbClr val="002060"/>
                </a:solidFill>
                <a:latin typeface="Cambria" panose="02040503050406030204" pitchFamily="18" charset="0"/>
              </a:rPr>
              <a:t>states could not tax the federal government</a:t>
            </a:r>
            <a:r>
              <a:rPr lang="en-US" sz="2200" dirty="0">
                <a:solidFill>
                  <a:srgbClr val="002060"/>
                </a:solidFill>
                <a:latin typeface="Cambria" panose="02040503050406030204" pitchFamily="18" charset="0"/>
              </a:rPr>
              <a:t> and also determined that the “</a:t>
            </a:r>
            <a:r>
              <a:rPr lang="en-US" sz="2200" i="1" dirty="0">
                <a:solidFill>
                  <a:srgbClr val="002060"/>
                </a:solidFill>
                <a:latin typeface="Cambria" panose="02040503050406030204" pitchFamily="18" charset="0"/>
              </a:rPr>
              <a:t>Necessary and Proper Clause</a:t>
            </a:r>
            <a:r>
              <a:rPr lang="en-US" sz="2200" dirty="0">
                <a:solidFill>
                  <a:srgbClr val="002060"/>
                </a:solidFill>
                <a:latin typeface="Cambria" panose="02040503050406030204" pitchFamily="18" charset="0"/>
              </a:rPr>
              <a:t>” provided that </a:t>
            </a:r>
            <a:r>
              <a:rPr lang="en-US" sz="2200" b="1" u="sng" dirty="0">
                <a:solidFill>
                  <a:srgbClr val="002060"/>
                </a:solidFill>
                <a:latin typeface="Cambria" panose="02040503050406030204" pitchFamily="18" charset="0"/>
              </a:rPr>
              <a:t>there are indeed implied powers embedded within the CONSUS </a:t>
            </a:r>
            <a:r>
              <a:rPr lang="en-US" sz="2200" dirty="0">
                <a:solidFill>
                  <a:srgbClr val="002060"/>
                </a:solidFill>
                <a:latin typeface="Cambria" panose="02040503050406030204" pitchFamily="18" charset="0"/>
              </a:rPr>
              <a:t>and therefore the BUS was constitutional. </a:t>
            </a:r>
            <a:endParaRPr lang="en-US" sz="2200" b="1" dirty="0">
              <a:solidFill>
                <a:srgbClr val="C00000"/>
              </a:solidFill>
              <a:highlight>
                <a:srgbClr val="FFFF00"/>
              </a:highlight>
              <a:latin typeface="Cambria" panose="02040503050406030204" pitchFamily="18" charset="0"/>
            </a:endParaRPr>
          </a:p>
          <a:p>
            <a:endParaRPr lang="en-US" sz="2200" dirty="0">
              <a:solidFill>
                <a:srgbClr val="002060"/>
              </a:solidFill>
              <a:latin typeface="Cambria" panose="02040503050406030204" pitchFamily="18" charset="0"/>
            </a:endParaRPr>
          </a:p>
        </p:txBody>
      </p:sp>
      <p:pic>
        <p:nvPicPr>
          <p:cNvPr id="1026" name="Picture 2" descr="Image result for marbury v madi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1129" y="1766082"/>
            <a:ext cx="5863265" cy="43974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cculloch v maryland"/>
          <p:cNvPicPr>
            <a:picLocks noChangeAspect="1" noChangeArrowheads="1"/>
          </p:cNvPicPr>
          <p:nvPr/>
        </p:nvPicPr>
        <p:blipFill rotWithShape="1">
          <a:blip r:embed="rId5">
            <a:extLst>
              <a:ext uri="{28A0092B-C50C-407E-A947-70E740481C1C}">
                <a14:useLocalDpi xmlns:a14="http://schemas.microsoft.com/office/drawing/2010/main" val="0"/>
              </a:ext>
            </a:extLst>
          </a:blip>
          <a:srcRect b="4947"/>
          <a:stretch/>
        </p:blipFill>
        <p:spPr bwMode="auto">
          <a:xfrm>
            <a:off x="5956245" y="1862972"/>
            <a:ext cx="5908149" cy="45378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68401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78402" y="203491"/>
            <a:ext cx="9398741" cy="1015663"/>
          </a:xfrm>
          <a:prstGeom prst="rect">
            <a:avLst/>
          </a:prstGeom>
          <a:noFill/>
        </p:spPr>
        <p:txBody>
          <a:bodyPr wrap="square" rtlCol="0">
            <a:spAutoFit/>
          </a:bodyPr>
          <a:lstStyle/>
          <a:p>
            <a:r>
              <a:rPr lang="en-US" sz="3000" b="1" dirty="0">
                <a:solidFill>
                  <a:srgbClr val="002060"/>
                </a:solidFill>
                <a:latin typeface="Cambria" panose="02040503050406030204" pitchFamily="18" charset="0"/>
              </a:rPr>
              <a:t>Key Supreme Court Decisions that expanded Government Power in the Early Republic</a:t>
            </a:r>
          </a:p>
        </p:txBody>
      </p:sp>
      <p:pic>
        <p:nvPicPr>
          <p:cNvPr id="5122" name="Picture 2" descr="http://thumbs.dreamstime.com/z/people-type-design-filled-constitution-united-states-american-flag-background-3543032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426"/>
          <a:stretch/>
        </p:blipFill>
        <p:spPr bwMode="auto">
          <a:xfrm>
            <a:off x="385220" y="87061"/>
            <a:ext cx="1984385" cy="151390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2408039" y="1445889"/>
            <a:ext cx="9539469" cy="38582"/>
          </a:xfrm>
          <a:prstGeom prst="line">
            <a:avLst/>
          </a:prstGeom>
          <a:ln w="57150">
            <a:solidFill>
              <a:srgbClr val="C00000"/>
            </a:solidFill>
          </a:ln>
          <a:effectLst/>
        </p:spPr>
        <p:style>
          <a:lnRef idx="1">
            <a:schemeClr val="accent2"/>
          </a:lnRef>
          <a:fillRef idx="0">
            <a:schemeClr val="accent2"/>
          </a:fillRef>
          <a:effectRef idx="0">
            <a:schemeClr val="accent2"/>
          </a:effectRef>
          <a:fontRef idx="minor">
            <a:schemeClr val="tx1"/>
          </a:fontRef>
        </p:style>
      </p:cxnSp>
      <p:sp>
        <p:nvSpPr>
          <p:cNvPr id="3" name="Rectangle 2"/>
          <p:cNvSpPr/>
          <p:nvPr/>
        </p:nvSpPr>
        <p:spPr>
          <a:xfrm>
            <a:off x="294386" y="1942793"/>
            <a:ext cx="4743897" cy="4292265"/>
          </a:xfrm>
          <a:prstGeom prst="rect">
            <a:avLst/>
          </a:prstGeom>
        </p:spPr>
        <p:txBody>
          <a:bodyPr wrap="square">
            <a:spAutoFit/>
          </a:bodyPr>
          <a:lstStyle/>
          <a:p>
            <a:pPr>
              <a:lnSpc>
                <a:spcPts val="3000"/>
              </a:lnSpc>
            </a:pPr>
            <a:r>
              <a:rPr lang="en-US" sz="2200" b="1" i="1" u="sng" dirty="0">
                <a:solidFill>
                  <a:srgbClr val="C00000"/>
                </a:solidFill>
                <a:highlight>
                  <a:srgbClr val="FFFF00"/>
                </a:highlight>
                <a:latin typeface="Cambria" panose="02040503050406030204" pitchFamily="18" charset="0"/>
              </a:rPr>
              <a:t>Gibbons v Ogden</a:t>
            </a:r>
            <a:r>
              <a:rPr lang="en-US" sz="2200" dirty="0">
                <a:solidFill>
                  <a:srgbClr val="002060"/>
                </a:solidFill>
                <a:latin typeface="Cambria" panose="02040503050406030204" pitchFamily="18" charset="0"/>
              </a:rPr>
              <a:t>(1824): SCOTUS again cites the “</a:t>
            </a:r>
            <a:r>
              <a:rPr lang="en-US" sz="2200" i="1" dirty="0">
                <a:solidFill>
                  <a:srgbClr val="002060"/>
                </a:solidFill>
                <a:latin typeface="Cambria" panose="02040503050406030204" pitchFamily="18" charset="0"/>
              </a:rPr>
              <a:t>Supremacy Clause</a:t>
            </a:r>
            <a:r>
              <a:rPr lang="en-US" sz="2200" dirty="0">
                <a:solidFill>
                  <a:srgbClr val="002060"/>
                </a:solidFill>
                <a:latin typeface="Cambria" panose="02040503050406030204" pitchFamily="18" charset="0"/>
              </a:rPr>
              <a:t>”, along with the “</a:t>
            </a:r>
            <a:r>
              <a:rPr lang="en-US" sz="2200" i="1" dirty="0">
                <a:solidFill>
                  <a:srgbClr val="002060"/>
                </a:solidFill>
                <a:latin typeface="Cambria" panose="02040503050406030204" pitchFamily="18" charset="0"/>
              </a:rPr>
              <a:t>Commerce Clause</a:t>
            </a:r>
            <a:r>
              <a:rPr lang="en-US" sz="2200" dirty="0">
                <a:solidFill>
                  <a:srgbClr val="002060"/>
                </a:solidFill>
                <a:latin typeface="Cambria" panose="02040503050406030204" pitchFamily="18" charset="0"/>
              </a:rPr>
              <a:t>”, in its determination that a State’s commerce regulations (</a:t>
            </a:r>
            <a:r>
              <a:rPr lang="en-US" sz="2200" i="1" dirty="0">
                <a:solidFill>
                  <a:srgbClr val="002060"/>
                </a:solidFill>
                <a:latin typeface="Cambria" panose="02040503050406030204" pitchFamily="18" charset="0"/>
              </a:rPr>
              <a:t>in this case: ferry license to and from NYC</a:t>
            </a:r>
            <a:r>
              <a:rPr lang="en-US" sz="2200" dirty="0">
                <a:solidFill>
                  <a:srgbClr val="002060"/>
                </a:solidFill>
                <a:latin typeface="Cambria" panose="02040503050406030204" pitchFamily="18" charset="0"/>
              </a:rPr>
              <a:t>) cannot take precedence over the Congress’ expressed power to regulate commerce.  </a:t>
            </a:r>
            <a:r>
              <a:rPr lang="en-US" sz="2200" b="1" u="sng" dirty="0">
                <a:solidFill>
                  <a:srgbClr val="002060"/>
                </a:solidFill>
                <a:latin typeface="Cambria" panose="02040503050406030204" pitchFamily="18" charset="0"/>
              </a:rPr>
              <a:t>Served to strengthen the federal governments power to regulate interstate business.</a:t>
            </a:r>
          </a:p>
        </p:txBody>
      </p:sp>
      <p:pic>
        <p:nvPicPr>
          <p:cNvPr id="2" name="Picture 1"/>
          <p:cNvPicPr>
            <a:picLocks noChangeAspect="1"/>
          </p:cNvPicPr>
          <p:nvPr/>
        </p:nvPicPr>
        <p:blipFill>
          <a:blip r:embed="rId4"/>
          <a:stretch>
            <a:fillRect/>
          </a:stretch>
        </p:blipFill>
        <p:spPr>
          <a:xfrm>
            <a:off x="5095056" y="1865259"/>
            <a:ext cx="6920081" cy="4505261"/>
          </a:xfrm>
          <a:prstGeom prst="rect">
            <a:avLst/>
          </a:prstGeom>
        </p:spPr>
      </p:pic>
    </p:spTree>
    <p:custDataLst>
      <p:tags r:id="rId1"/>
    </p:custDataLst>
    <p:extLst>
      <p:ext uri="{BB962C8B-B14F-4D97-AF65-F5344CB8AC3E}">
        <p14:creationId xmlns:p14="http://schemas.microsoft.com/office/powerpoint/2010/main" val="3865384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29234" y="227343"/>
            <a:ext cx="9414356" cy="1015663"/>
          </a:xfrm>
          <a:prstGeom prst="rect">
            <a:avLst/>
          </a:prstGeom>
          <a:noFill/>
        </p:spPr>
        <p:txBody>
          <a:bodyPr wrap="square" rtlCol="0">
            <a:spAutoFit/>
          </a:bodyPr>
          <a:lstStyle/>
          <a:p>
            <a:r>
              <a:rPr lang="en-US" sz="3000" b="1" dirty="0">
                <a:solidFill>
                  <a:srgbClr val="002060"/>
                </a:solidFill>
                <a:latin typeface="Cambria" panose="02040503050406030204" pitchFamily="18" charset="0"/>
              </a:rPr>
              <a:t>Key Supreme Court Decisions that impacted the development and protection of Civil Rights</a:t>
            </a:r>
          </a:p>
        </p:txBody>
      </p:sp>
      <p:pic>
        <p:nvPicPr>
          <p:cNvPr id="5122" name="Picture 2" descr="http://thumbs.dreamstime.com/z/people-type-design-filled-constitution-united-states-american-flag-background-3543032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426"/>
          <a:stretch/>
        </p:blipFill>
        <p:spPr bwMode="auto">
          <a:xfrm>
            <a:off x="385220" y="87061"/>
            <a:ext cx="1984385" cy="151390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2408039" y="1445889"/>
            <a:ext cx="9539469" cy="38582"/>
          </a:xfrm>
          <a:prstGeom prst="line">
            <a:avLst/>
          </a:prstGeom>
          <a:ln w="57150">
            <a:solidFill>
              <a:srgbClr val="C00000"/>
            </a:solidFill>
          </a:ln>
          <a:effectLst/>
        </p:spPr>
        <p:style>
          <a:lnRef idx="1">
            <a:schemeClr val="accent2"/>
          </a:lnRef>
          <a:fillRef idx="0">
            <a:schemeClr val="accent2"/>
          </a:fillRef>
          <a:effectRef idx="0">
            <a:schemeClr val="accent2"/>
          </a:effectRef>
          <a:fontRef idx="minor">
            <a:schemeClr val="tx1"/>
          </a:fontRef>
        </p:style>
      </p:cxnSp>
      <p:sp>
        <p:nvSpPr>
          <p:cNvPr id="3" name="Rectangle 2"/>
          <p:cNvSpPr/>
          <p:nvPr/>
        </p:nvSpPr>
        <p:spPr>
          <a:xfrm>
            <a:off x="258052" y="1687354"/>
            <a:ext cx="5706743" cy="4616648"/>
          </a:xfrm>
          <a:prstGeom prst="rect">
            <a:avLst/>
          </a:prstGeom>
        </p:spPr>
        <p:txBody>
          <a:bodyPr wrap="square">
            <a:spAutoFit/>
          </a:bodyPr>
          <a:lstStyle/>
          <a:p>
            <a:r>
              <a:rPr lang="en-US" sz="2200" b="1" i="1" u="sng" dirty="0">
                <a:solidFill>
                  <a:srgbClr val="C00000"/>
                </a:solidFill>
                <a:highlight>
                  <a:srgbClr val="FFFF00"/>
                </a:highlight>
                <a:latin typeface="Cambria" panose="02040503050406030204" pitchFamily="18" charset="0"/>
              </a:rPr>
              <a:t>Dred Scott v. Sanford</a:t>
            </a:r>
            <a:r>
              <a:rPr lang="en-US" sz="2200" dirty="0">
                <a:solidFill>
                  <a:srgbClr val="002060"/>
                </a:solidFill>
                <a:latin typeface="Cambria" panose="02040503050406030204" pitchFamily="18" charset="0"/>
              </a:rPr>
              <a:t>(1857): In one of the most infamous decisions in the early history of the SCOTUS, the court held that a slave couldn’t sue for freedom because:</a:t>
            </a:r>
          </a:p>
          <a:p>
            <a:endParaRPr lang="en-US" sz="1000" b="1" u="sng" dirty="0">
              <a:solidFill>
                <a:srgbClr val="002060"/>
              </a:solidFill>
              <a:latin typeface="Cambria" panose="02040503050406030204" pitchFamily="18" charset="0"/>
            </a:endParaRPr>
          </a:p>
          <a:p>
            <a:pPr marL="457200" indent="-457200">
              <a:buAutoNum type="arabicPeriod"/>
            </a:pPr>
            <a:r>
              <a:rPr lang="en-US" sz="2200" b="1" u="sng" dirty="0">
                <a:solidFill>
                  <a:srgbClr val="002060"/>
                </a:solidFill>
                <a:latin typeface="Cambria" panose="02040503050406030204" pitchFamily="18" charset="0"/>
              </a:rPr>
              <a:t>Slaves were not citizens </a:t>
            </a:r>
            <a:r>
              <a:rPr lang="en-US" sz="2200" dirty="0">
                <a:solidFill>
                  <a:srgbClr val="002060"/>
                </a:solidFill>
                <a:latin typeface="Cambria" panose="02040503050406030204" pitchFamily="18" charset="0"/>
              </a:rPr>
              <a:t>and therefore had no right to bring suit</a:t>
            </a:r>
          </a:p>
          <a:p>
            <a:pPr marL="457200" indent="-457200">
              <a:buAutoNum type="arabicPeriod"/>
            </a:pPr>
            <a:endParaRPr lang="en-US" sz="1000" dirty="0">
              <a:solidFill>
                <a:srgbClr val="002060"/>
              </a:solidFill>
              <a:latin typeface="Cambria" panose="02040503050406030204" pitchFamily="18" charset="0"/>
            </a:endParaRPr>
          </a:p>
          <a:p>
            <a:pPr marL="457200" indent="-457200">
              <a:buAutoNum type="arabicPeriod"/>
            </a:pPr>
            <a:r>
              <a:rPr lang="en-US" sz="2200" dirty="0">
                <a:solidFill>
                  <a:srgbClr val="002060"/>
                </a:solidFill>
                <a:latin typeface="Cambria" panose="02040503050406030204" pitchFamily="18" charset="0"/>
              </a:rPr>
              <a:t>Since slaves are property, </a:t>
            </a:r>
            <a:r>
              <a:rPr lang="en-US" sz="2200" b="1" u="sng" dirty="0">
                <a:solidFill>
                  <a:srgbClr val="002060"/>
                </a:solidFill>
                <a:latin typeface="Cambria" panose="02040503050406030204" pitchFamily="18" charset="0"/>
              </a:rPr>
              <a:t>slave owners were entitled to carry their slaves into “Free” territory </a:t>
            </a:r>
            <a:r>
              <a:rPr lang="en-US" sz="2200" dirty="0">
                <a:solidFill>
                  <a:srgbClr val="002060"/>
                </a:solidFill>
                <a:latin typeface="Cambria" panose="02040503050406030204" pitchFamily="18" charset="0"/>
              </a:rPr>
              <a:t>because they are protected by the 5</a:t>
            </a:r>
            <a:r>
              <a:rPr lang="en-US" sz="2200" baseline="30000" dirty="0">
                <a:solidFill>
                  <a:srgbClr val="002060"/>
                </a:solidFill>
                <a:latin typeface="Cambria" panose="02040503050406030204" pitchFamily="18" charset="0"/>
              </a:rPr>
              <a:t>th</a:t>
            </a:r>
            <a:r>
              <a:rPr lang="en-US" sz="2200" dirty="0">
                <a:solidFill>
                  <a:srgbClr val="002060"/>
                </a:solidFill>
                <a:latin typeface="Cambria" panose="02040503050406030204" pitchFamily="18" charset="0"/>
              </a:rPr>
              <a:t> Amendment</a:t>
            </a:r>
          </a:p>
          <a:p>
            <a:pPr marL="457200" indent="-457200">
              <a:buAutoNum type="arabicPeriod"/>
            </a:pPr>
            <a:endParaRPr lang="en-US" sz="1000" dirty="0">
              <a:solidFill>
                <a:srgbClr val="002060"/>
              </a:solidFill>
              <a:latin typeface="Cambria" panose="02040503050406030204" pitchFamily="18" charset="0"/>
            </a:endParaRPr>
          </a:p>
          <a:p>
            <a:pPr marL="457200" indent="-457200">
              <a:buAutoNum type="arabicPeriod"/>
            </a:pPr>
            <a:r>
              <a:rPr lang="en-US" sz="2200" dirty="0">
                <a:solidFill>
                  <a:srgbClr val="002060"/>
                </a:solidFill>
                <a:latin typeface="Cambria" panose="02040503050406030204" pitchFamily="18" charset="0"/>
              </a:rPr>
              <a:t>The </a:t>
            </a:r>
            <a:r>
              <a:rPr lang="en-US" sz="2200" b="1" u="sng" dirty="0">
                <a:solidFill>
                  <a:srgbClr val="002060"/>
                </a:solidFill>
                <a:latin typeface="Cambria" panose="02040503050406030204" pitchFamily="18" charset="0"/>
              </a:rPr>
              <a:t>government cannot restrict the expansion of slavery into territories</a:t>
            </a:r>
          </a:p>
        </p:txBody>
      </p:sp>
      <p:pic>
        <p:nvPicPr>
          <p:cNvPr id="2050" name="Picture 2" descr="Image result for dred scott v sandfor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1" t="4920" r="13468" b="28809"/>
          <a:stretch/>
        </p:blipFill>
        <p:spPr bwMode="auto">
          <a:xfrm>
            <a:off x="6227207" y="1714040"/>
            <a:ext cx="5068562" cy="50261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49460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08040" y="252184"/>
            <a:ext cx="9539468" cy="1015663"/>
          </a:xfrm>
          <a:prstGeom prst="rect">
            <a:avLst/>
          </a:prstGeom>
          <a:noFill/>
        </p:spPr>
        <p:txBody>
          <a:bodyPr wrap="square" rtlCol="0">
            <a:spAutoFit/>
          </a:bodyPr>
          <a:lstStyle/>
          <a:p>
            <a:r>
              <a:rPr lang="en-US" sz="3000" b="1" dirty="0">
                <a:solidFill>
                  <a:srgbClr val="002060"/>
                </a:solidFill>
                <a:latin typeface="Cambria" panose="02040503050406030204" pitchFamily="18" charset="0"/>
              </a:rPr>
              <a:t>Key Supreme Court Decisions that impacted the development and protection of Civil Rights</a:t>
            </a:r>
          </a:p>
        </p:txBody>
      </p:sp>
      <p:pic>
        <p:nvPicPr>
          <p:cNvPr id="5122" name="Picture 2" descr="http://thumbs.dreamstime.com/z/people-type-design-filled-constitution-united-states-american-flag-background-3543032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426"/>
          <a:stretch/>
        </p:blipFill>
        <p:spPr bwMode="auto">
          <a:xfrm>
            <a:off x="385220" y="87061"/>
            <a:ext cx="1984385" cy="151390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2408039" y="1445889"/>
            <a:ext cx="9539469" cy="38582"/>
          </a:xfrm>
          <a:prstGeom prst="line">
            <a:avLst/>
          </a:prstGeom>
          <a:ln w="57150">
            <a:solidFill>
              <a:srgbClr val="C00000"/>
            </a:solidFill>
          </a:ln>
          <a:effectLst/>
        </p:spPr>
        <p:style>
          <a:lnRef idx="1">
            <a:schemeClr val="accent2"/>
          </a:lnRef>
          <a:fillRef idx="0">
            <a:schemeClr val="accent2"/>
          </a:fillRef>
          <a:effectRef idx="0">
            <a:schemeClr val="accent2"/>
          </a:effectRef>
          <a:fontRef idx="minor">
            <a:schemeClr val="tx1"/>
          </a:fontRef>
        </p:style>
      </p:cxnSp>
      <p:sp>
        <p:nvSpPr>
          <p:cNvPr id="3" name="Rectangle 2"/>
          <p:cNvSpPr/>
          <p:nvPr/>
        </p:nvSpPr>
        <p:spPr>
          <a:xfrm>
            <a:off x="244492" y="1714367"/>
            <a:ext cx="5240460" cy="4676986"/>
          </a:xfrm>
          <a:prstGeom prst="rect">
            <a:avLst/>
          </a:prstGeom>
        </p:spPr>
        <p:txBody>
          <a:bodyPr wrap="square">
            <a:spAutoFit/>
          </a:bodyPr>
          <a:lstStyle/>
          <a:p>
            <a:pPr>
              <a:lnSpc>
                <a:spcPts val="3000"/>
              </a:lnSpc>
            </a:pPr>
            <a:r>
              <a:rPr lang="en-US" sz="2200" b="1" i="1" u="sng" dirty="0">
                <a:solidFill>
                  <a:srgbClr val="C00000"/>
                </a:solidFill>
                <a:highlight>
                  <a:srgbClr val="FFFF00"/>
                </a:highlight>
                <a:latin typeface="Cambria" panose="02040503050406030204" pitchFamily="18" charset="0"/>
              </a:rPr>
              <a:t>Plessy v. Ferguson </a:t>
            </a:r>
            <a:r>
              <a:rPr lang="en-US" sz="2200" dirty="0">
                <a:solidFill>
                  <a:srgbClr val="002060"/>
                </a:solidFill>
                <a:latin typeface="Cambria" panose="02040503050406030204" pitchFamily="18" charset="0"/>
              </a:rPr>
              <a:t>(1896): SCOTUS ruled that a Louisiana law that provided for </a:t>
            </a:r>
            <a:r>
              <a:rPr lang="en-US" sz="2200" b="1" u="sng" dirty="0">
                <a:solidFill>
                  <a:srgbClr val="002060"/>
                </a:solidFill>
                <a:latin typeface="Cambria" panose="02040503050406030204" pitchFamily="18" charset="0"/>
              </a:rPr>
              <a:t>separate public facilities for blacks and whites was constitutional and not a violation of the 14</a:t>
            </a:r>
            <a:r>
              <a:rPr lang="en-US" sz="2200" b="1" u="sng" baseline="30000" dirty="0">
                <a:solidFill>
                  <a:srgbClr val="002060"/>
                </a:solidFill>
                <a:latin typeface="Cambria" panose="02040503050406030204" pitchFamily="18" charset="0"/>
              </a:rPr>
              <a:t>th</a:t>
            </a:r>
            <a:r>
              <a:rPr lang="en-US" sz="2200" b="1" u="sng" dirty="0">
                <a:solidFill>
                  <a:srgbClr val="002060"/>
                </a:solidFill>
                <a:latin typeface="Cambria" panose="02040503050406030204" pitchFamily="18" charset="0"/>
              </a:rPr>
              <a:t> Amendment’s right to “</a:t>
            </a:r>
            <a:r>
              <a:rPr lang="en-US" sz="2200" b="1" i="1" u="sng" dirty="0">
                <a:solidFill>
                  <a:srgbClr val="002060"/>
                </a:solidFill>
                <a:latin typeface="Cambria" panose="02040503050406030204" pitchFamily="18" charset="0"/>
              </a:rPr>
              <a:t>equal protection of the laws</a:t>
            </a:r>
            <a:r>
              <a:rPr lang="en-US" sz="2200" b="1" u="sng" dirty="0">
                <a:solidFill>
                  <a:srgbClr val="002060"/>
                </a:solidFill>
                <a:latin typeface="Cambria" panose="02040503050406030204" pitchFamily="18" charset="0"/>
              </a:rPr>
              <a:t>” so long as the facilities were equal</a:t>
            </a:r>
            <a:r>
              <a:rPr lang="en-US" sz="2200" dirty="0">
                <a:solidFill>
                  <a:srgbClr val="002060"/>
                </a:solidFill>
                <a:latin typeface="Cambria" panose="02040503050406030204" pitchFamily="18" charset="0"/>
              </a:rPr>
              <a:t>. </a:t>
            </a:r>
          </a:p>
          <a:p>
            <a:pPr>
              <a:lnSpc>
                <a:spcPts val="3000"/>
              </a:lnSpc>
            </a:pPr>
            <a:endParaRPr lang="en-US" sz="2200" dirty="0">
              <a:solidFill>
                <a:srgbClr val="002060"/>
              </a:solidFill>
              <a:latin typeface="Cambria" panose="02040503050406030204" pitchFamily="18" charset="0"/>
            </a:endParaRPr>
          </a:p>
          <a:p>
            <a:pPr>
              <a:lnSpc>
                <a:spcPts val="3000"/>
              </a:lnSpc>
            </a:pPr>
            <a:r>
              <a:rPr lang="en-US" sz="2200" dirty="0">
                <a:solidFill>
                  <a:srgbClr val="002060"/>
                </a:solidFill>
                <a:latin typeface="Cambria" panose="02040503050406030204" pitchFamily="18" charset="0"/>
              </a:rPr>
              <a:t>This would become known as the </a:t>
            </a:r>
            <a:r>
              <a:rPr lang="en-US" sz="2200" b="1" u="sng" dirty="0">
                <a:solidFill>
                  <a:srgbClr val="C00000"/>
                </a:solidFill>
                <a:highlight>
                  <a:srgbClr val="FFFF00"/>
                </a:highlight>
                <a:latin typeface="Cambria" panose="02040503050406030204" pitchFamily="18" charset="0"/>
              </a:rPr>
              <a:t>“</a:t>
            </a:r>
            <a:r>
              <a:rPr lang="en-US" sz="2200" b="1" i="1" u="sng" dirty="0">
                <a:solidFill>
                  <a:srgbClr val="C00000"/>
                </a:solidFill>
                <a:highlight>
                  <a:srgbClr val="FFFF00"/>
                </a:highlight>
                <a:latin typeface="Cambria" panose="02040503050406030204" pitchFamily="18" charset="0"/>
              </a:rPr>
              <a:t>Separate, but Equal”</a:t>
            </a:r>
            <a:r>
              <a:rPr lang="en-US" sz="2200" b="1" u="sng" dirty="0">
                <a:solidFill>
                  <a:srgbClr val="C00000"/>
                </a:solidFill>
                <a:highlight>
                  <a:srgbClr val="FFFF00"/>
                </a:highlight>
                <a:latin typeface="Cambria" panose="02040503050406030204" pitchFamily="18" charset="0"/>
              </a:rPr>
              <a:t> </a:t>
            </a:r>
            <a:r>
              <a:rPr lang="en-US" sz="2200" dirty="0">
                <a:solidFill>
                  <a:srgbClr val="002060"/>
                </a:solidFill>
                <a:latin typeface="Cambria" panose="02040503050406030204" pitchFamily="18" charset="0"/>
              </a:rPr>
              <a:t>doctrine and used to justify and expand racial segregation in America for nearly 60 years – Jim Crow</a:t>
            </a:r>
          </a:p>
        </p:txBody>
      </p:sp>
      <p:pic>
        <p:nvPicPr>
          <p:cNvPr id="3074" name="Picture 2" descr="Image result for plessy v ferguson"/>
          <p:cNvPicPr>
            <a:picLocks noChangeAspect="1" noChangeArrowheads="1"/>
          </p:cNvPicPr>
          <p:nvPr/>
        </p:nvPicPr>
        <p:blipFill rotWithShape="1">
          <a:blip r:embed="rId4">
            <a:extLst>
              <a:ext uri="{28A0092B-C50C-407E-A947-70E740481C1C}">
                <a14:useLocalDpi xmlns:a14="http://schemas.microsoft.com/office/drawing/2010/main" val="0"/>
              </a:ext>
            </a:extLst>
          </a:blip>
          <a:srcRect r="47884"/>
          <a:stretch/>
        </p:blipFill>
        <p:spPr bwMode="auto">
          <a:xfrm>
            <a:off x="6472185" y="1673170"/>
            <a:ext cx="4526015" cy="48850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plessy v fergu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050" y="2187520"/>
            <a:ext cx="6396458" cy="37306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49621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fade">
                                      <p:cBhvr>
                                        <p:cTn id="18" dur="500"/>
                                        <p:tgtEl>
                                          <p:spTgt spid="3076"/>
                                        </p:tgtEl>
                                      </p:cBhvr>
                                    </p:animEffect>
                                  </p:childTnLst>
                                </p:cTn>
                              </p:par>
                              <p:par>
                                <p:cTn id="19" presetID="10" presetClass="exit" presetSubtype="0" fill="hold" nodeType="withEffect">
                                  <p:stCondLst>
                                    <p:cond delay="0"/>
                                  </p:stCondLst>
                                  <p:childTnLst>
                                    <p:animEffect transition="out" filter="fade">
                                      <p:cBhvr>
                                        <p:cTn id="20" dur="500"/>
                                        <p:tgtEl>
                                          <p:spTgt spid="3074"/>
                                        </p:tgtEl>
                                      </p:cBhvr>
                                    </p:animEffect>
                                    <p:set>
                                      <p:cBhvr>
                                        <p:cTn id="21"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08039" y="243859"/>
            <a:ext cx="9539469" cy="1015663"/>
          </a:xfrm>
          <a:prstGeom prst="rect">
            <a:avLst/>
          </a:prstGeom>
          <a:noFill/>
        </p:spPr>
        <p:txBody>
          <a:bodyPr wrap="square" rtlCol="0">
            <a:spAutoFit/>
          </a:bodyPr>
          <a:lstStyle/>
          <a:p>
            <a:r>
              <a:rPr lang="en-US" sz="3000" b="1" dirty="0">
                <a:solidFill>
                  <a:srgbClr val="002060"/>
                </a:solidFill>
                <a:latin typeface="Cambria" panose="02040503050406030204" pitchFamily="18" charset="0"/>
              </a:rPr>
              <a:t>Key Supreme Court Decisions that impacted the development and protection of Civil Rights</a:t>
            </a:r>
          </a:p>
        </p:txBody>
      </p:sp>
      <p:pic>
        <p:nvPicPr>
          <p:cNvPr id="5122" name="Picture 2" descr="http://thumbs.dreamstime.com/z/people-type-design-filled-constitution-united-states-american-flag-background-3543032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426"/>
          <a:stretch/>
        </p:blipFill>
        <p:spPr bwMode="auto">
          <a:xfrm>
            <a:off x="385220" y="87061"/>
            <a:ext cx="1984385" cy="151390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2408039" y="1445889"/>
            <a:ext cx="9539469" cy="38582"/>
          </a:xfrm>
          <a:prstGeom prst="line">
            <a:avLst/>
          </a:prstGeom>
          <a:ln w="57150">
            <a:solidFill>
              <a:srgbClr val="C00000"/>
            </a:solidFill>
          </a:ln>
          <a:effectLst/>
        </p:spPr>
        <p:style>
          <a:lnRef idx="1">
            <a:schemeClr val="accent2"/>
          </a:lnRef>
          <a:fillRef idx="0">
            <a:schemeClr val="accent2"/>
          </a:fillRef>
          <a:effectRef idx="0">
            <a:schemeClr val="accent2"/>
          </a:effectRef>
          <a:fontRef idx="minor">
            <a:schemeClr val="tx1"/>
          </a:fontRef>
        </p:style>
      </p:cxnSp>
      <p:sp>
        <p:nvSpPr>
          <p:cNvPr id="3" name="Rectangle 2"/>
          <p:cNvSpPr/>
          <p:nvPr/>
        </p:nvSpPr>
        <p:spPr>
          <a:xfrm>
            <a:off x="245940" y="1825194"/>
            <a:ext cx="5216237" cy="4676986"/>
          </a:xfrm>
          <a:prstGeom prst="rect">
            <a:avLst/>
          </a:prstGeom>
        </p:spPr>
        <p:txBody>
          <a:bodyPr wrap="square">
            <a:spAutoFit/>
          </a:bodyPr>
          <a:lstStyle/>
          <a:p>
            <a:pPr>
              <a:lnSpc>
                <a:spcPts val="3000"/>
              </a:lnSpc>
            </a:pPr>
            <a:r>
              <a:rPr lang="en-US" sz="2200" b="1" i="1" u="sng" dirty="0">
                <a:solidFill>
                  <a:srgbClr val="C00000"/>
                </a:solidFill>
                <a:highlight>
                  <a:srgbClr val="FFFF00"/>
                </a:highlight>
                <a:latin typeface="Cambria" panose="02040503050406030204" pitchFamily="18" charset="0"/>
              </a:rPr>
              <a:t>Brown v. Board of Education </a:t>
            </a:r>
            <a:r>
              <a:rPr lang="en-US" sz="2200" dirty="0">
                <a:solidFill>
                  <a:srgbClr val="002060"/>
                </a:solidFill>
                <a:latin typeface="Cambria" panose="02040503050406030204" pitchFamily="18" charset="0"/>
              </a:rPr>
              <a:t>(1954): In perhaps the court’s most socially impactful decision, the SCOTUS </a:t>
            </a:r>
            <a:r>
              <a:rPr lang="en-US" sz="2200" b="1" u="sng" dirty="0">
                <a:solidFill>
                  <a:srgbClr val="002060"/>
                </a:solidFill>
                <a:latin typeface="Cambria" panose="02040503050406030204" pitchFamily="18" charset="0"/>
              </a:rPr>
              <a:t>strikes down the “separate but equal” doctrine </a:t>
            </a:r>
            <a:r>
              <a:rPr lang="en-US" sz="2200" dirty="0">
                <a:solidFill>
                  <a:srgbClr val="002060"/>
                </a:solidFill>
                <a:latin typeface="Cambria" panose="02040503050406030204" pitchFamily="18" charset="0"/>
              </a:rPr>
              <a:t>established in </a:t>
            </a:r>
            <a:r>
              <a:rPr lang="en-US" sz="2200" i="1" dirty="0">
                <a:solidFill>
                  <a:srgbClr val="002060"/>
                </a:solidFill>
                <a:latin typeface="Cambria" panose="02040503050406030204" pitchFamily="18" charset="0"/>
              </a:rPr>
              <a:t>Plessy v. Ferguson</a:t>
            </a:r>
            <a:r>
              <a:rPr lang="en-US" sz="2200" dirty="0">
                <a:solidFill>
                  <a:srgbClr val="002060"/>
                </a:solidFill>
                <a:latin typeface="Cambria" panose="02040503050406030204" pitchFamily="18" charset="0"/>
              </a:rPr>
              <a:t>, finding that it was indeed a violation of the “</a:t>
            </a:r>
            <a:r>
              <a:rPr lang="en-US" sz="2200" i="1" dirty="0">
                <a:solidFill>
                  <a:srgbClr val="002060"/>
                </a:solidFill>
                <a:latin typeface="Cambria" panose="02040503050406030204" pitchFamily="18" charset="0"/>
              </a:rPr>
              <a:t>equal protection clause</a:t>
            </a:r>
            <a:r>
              <a:rPr lang="en-US" sz="2200" dirty="0">
                <a:solidFill>
                  <a:srgbClr val="002060"/>
                </a:solidFill>
                <a:latin typeface="Cambria" panose="02040503050406030204" pitchFamily="18" charset="0"/>
              </a:rPr>
              <a:t>” of the 14</a:t>
            </a:r>
            <a:r>
              <a:rPr lang="en-US" sz="2200" baseline="30000" dirty="0">
                <a:solidFill>
                  <a:srgbClr val="002060"/>
                </a:solidFill>
                <a:latin typeface="Cambria" panose="02040503050406030204" pitchFamily="18" charset="0"/>
              </a:rPr>
              <a:t>th</a:t>
            </a:r>
            <a:r>
              <a:rPr lang="en-US" sz="2200" dirty="0">
                <a:solidFill>
                  <a:srgbClr val="002060"/>
                </a:solidFill>
                <a:latin typeface="Cambria" panose="02040503050406030204" pitchFamily="18" charset="0"/>
              </a:rPr>
              <a:t> Amendment. In this case it was public school segregation; however, </a:t>
            </a:r>
            <a:r>
              <a:rPr lang="en-US" sz="2200" b="1" u="sng" dirty="0">
                <a:solidFill>
                  <a:srgbClr val="002060"/>
                </a:solidFill>
                <a:latin typeface="Cambria" panose="02040503050406030204" pitchFamily="18" charset="0"/>
              </a:rPr>
              <a:t>it had the effect of striking down all previous states’ laws that established/justified racial segregation.</a:t>
            </a:r>
          </a:p>
        </p:txBody>
      </p:sp>
      <p:pic>
        <p:nvPicPr>
          <p:cNvPr id="4098" name="Picture 2" descr="Image result for brown v board of edu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177" y="1825194"/>
            <a:ext cx="6587426" cy="481845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38037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798" y="1668548"/>
            <a:ext cx="11336638" cy="4524315"/>
          </a:xfrm>
          <a:prstGeom prst="rect">
            <a:avLst/>
          </a:prstGeom>
        </p:spPr>
        <p:txBody>
          <a:bodyPr wrap="square">
            <a:spAutoFit/>
          </a:bodyPr>
          <a:lstStyle/>
          <a:p>
            <a:r>
              <a:rPr lang="en-US" sz="2200" b="1" u="sng" dirty="0">
                <a:solidFill>
                  <a:srgbClr val="002060"/>
                </a:solidFill>
                <a:latin typeface="Cambria" panose="02040503050406030204" pitchFamily="18" charset="0"/>
              </a:rPr>
              <a:t>REVIEW QUESTIONS:</a:t>
            </a:r>
          </a:p>
          <a:p>
            <a:endParaRPr lang="en-US" sz="1000" dirty="0">
              <a:solidFill>
                <a:srgbClr val="002060"/>
              </a:solidFill>
              <a:latin typeface="Cambria" panose="02040503050406030204" pitchFamily="18" charset="0"/>
            </a:endParaRPr>
          </a:p>
          <a:p>
            <a:pPr>
              <a:lnSpc>
                <a:spcPct val="150000"/>
              </a:lnSpc>
            </a:pPr>
            <a:r>
              <a:rPr lang="en-US" sz="2200" b="1" dirty="0">
                <a:solidFill>
                  <a:srgbClr val="002060"/>
                </a:solidFill>
                <a:latin typeface="Cambria" panose="02040503050406030204" pitchFamily="18" charset="0"/>
              </a:rPr>
              <a:t>1.9.1	</a:t>
            </a:r>
            <a:r>
              <a:rPr lang="en-US" sz="2200" dirty="0">
                <a:solidFill>
                  <a:srgbClr val="002060"/>
                </a:solidFill>
                <a:latin typeface="Cambria" panose="02040503050406030204" pitchFamily="18" charset="0"/>
              </a:rPr>
              <a:t>How has the SCOTUS </a:t>
            </a:r>
            <a:r>
              <a:rPr lang="en-US" sz="2200" b="1" u="sng" dirty="0">
                <a:solidFill>
                  <a:srgbClr val="002060"/>
                </a:solidFill>
                <a:latin typeface="Cambria" panose="02040503050406030204" pitchFamily="18" charset="0"/>
              </a:rPr>
              <a:t>expanded government power </a:t>
            </a:r>
            <a:r>
              <a:rPr lang="en-US" sz="2200" dirty="0">
                <a:solidFill>
                  <a:srgbClr val="002060"/>
                </a:solidFill>
                <a:latin typeface="Cambria" panose="02040503050406030204" pitchFamily="18" charset="0"/>
              </a:rPr>
              <a:t>in historical decisions?</a:t>
            </a:r>
          </a:p>
          <a:p>
            <a:r>
              <a:rPr lang="en-US" sz="2200" b="1" i="1" dirty="0">
                <a:solidFill>
                  <a:srgbClr val="002060"/>
                </a:solidFill>
                <a:latin typeface="Cambria" panose="02040503050406030204" pitchFamily="18" charset="0"/>
              </a:rPr>
              <a:t>Marbury V. Madison </a:t>
            </a:r>
            <a:r>
              <a:rPr lang="en-US" sz="2200" dirty="0">
                <a:solidFill>
                  <a:srgbClr val="002060"/>
                </a:solidFill>
                <a:latin typeface="Cambria" panose="02040503050406030204" pitchFamily="18" charset="0"/>
              </a:rPr>
              <a:t>(1803)</a:t>
            </a:r>
          </a:p>
          <a:p>
            <a:r>
              <a:rPr lang="en-US" sz="2200" b="1" i="1" dirty="0">
                <a:solidFill>
                  <a:srgbClr val="002060"/>
                </a:solidFill>
                <a:latin typeface="Cambria" panose="02040503050406030204" pitchFamily="18" charset="0"/>
              </a:rPr>
              <a:t>McCulloch v. Maryland </a:t>
            </a:r>
            <a:r>
              <a:rPr lang="en-US" sz="2200" dirty="0">
                <a:solidFill>
                  <a:srgbClr val="002060"/>
                </a:solidFill>
                <a:latin typeface="Cambria" panose="02040503050406030204" pitchFamily="18" charset="0"/>
              </a:rPr>
              <a:t>(1819)</a:t>
            </a:r>
          </a:p>
          <a:p>
            <a:r>
              <a:rPr lang="en-US" sz="2200" b="1" i="1" dirty="0">
                <a:solidFill>
                  <a:srgbClr val="002060"/>
                </a:solidFill>
                <a:latin typeface="Cambria" panose="02040503050406030204" pitchFamily="18" charset="0"/>
              </a:rPr>
              <a:t>Gibbons v. Ogden </a:t>
            </a:r>
            <a:r>
              <a:rPr lang="en-US" sz="2200" dirty="0">
                <a:solidFill>
                  <a:srgbClr val="002060"/>
                </a:solidFill>
                <a:latin typeface="Cambria" panose="02040503050406030204" pitchFamily="18" charset="0"/>
              </a:rPr>
              <a:t>(1824)</a:t>
            </a:r>
          </a:p>
          <a:p>
            <a:pPr>
              <a:lnSpc>
                <a:spcPct val="150000"/>
              </a:lnSpc>
            </a:pPr>
            <a:endParaRPr lang="en-US" sz="1000" dirty="0">
              <a:solidFill>
                <a:srgbClr val="002060"/>
              </a:solidFill>
              <a:latin typeface="Cambria" panose="02040503050406030204" pitchFamily="18" charset="0"/>
            </a:endParaRPr>
          </a:p>
          <a:p>
            <a:r>
              <a:rPr lang="en-US" sz="2200" b="1" dirty="0">
                <a:solidFill>
                  <a:srgbClr val="002060"/>
                </a:solidFill>
                <a:latin typeface="Cambria" panose="02040503050406030204" pitchFamily="18" charset="0"/>
              </a:rPr>
              <a:t>1.9.2	</a:t>
            </a:r>
            <a:r>
              <a:rPr lang="en-US" sz="2200" dirty="0">
                <a:solidFill>
                  <a:srgbClr val="002060"/>
                </a:solidFill>
                <a:latin typeface="Cambria" panose="02040503050406030204" pitchFamily="18" charset="0"/>
              </a:rPr>
              <a:t>How has the SCOTUS </a:t>
            </a:r>
            <a:r>
              <a:rPr lang="en-US" sz="2200" b="1" u="sng" dirty="0">
                <a:solidFill>
                  <a:srgbClr val="002060"/>
                </a:solidFill>
                <a:latin typeface="Cambria" panose="02040503050406030204" pitchFamily="18" charset="0"/>
              </a:rPr>
              <a:t>impacted the development and protection of Americans’ civil rights </a:t>
            </a:r>
            <a:r>
              <a:rPr lang="en-US" sz="2200" dirty="0">
                <a:solidFill>
                  <a:srgbClr val="002060"/>
                </a:solidFill>
                <a:latin typeface="Cambria" panose="02040503050406030204" pitchFamily="18" charset="0"/>
              </a:rPr>
              <a:t>in historical decisions?</a:t>
            </a:r>
          </a:p>
          <a:p>
            <a:endParaRPr lang="en-US" sz="1000" dirty="0">
              <a:solidFill>
                <a:srgbClr val="002060"/>
              </a:solidFill>
              <a:latin typeface="Cambria" panose="02040503050406030204" pitchFamily="18" charset="0"/>
            </a:endParaRPr>
          </a:p>
          <a:p>
            <a:r>
              <a:rPr lang="en-US" sz="2200" b="1" i="1" dirty="0">
                <a:solidFill>
                  <a:srgbClr val="002060"/>
                </a:solidFill>
                <a:latin typeface="Cambria" panose="02040503050406030204" pitchFamily="18" charset="0"/>
              </a:rPr>
              <a:t>Dred Scott v. Sanford </a:t>
            </a:r>
            <a:r>
              <a:rPr lang="en-US" sz="2200" dirty="0">
                <a:solidFill>
                  <a:srgbClr val="002060"/>
                </a:solidFill>
                <a:latin typeface="Cambria" panose="02040503050406030204" pitchFamily="18" charset="0"/>
              </a:rPr>
              <a:t>(1857)</a:t>
            </a:r>
          </a:p>
          <a:p>
            <a:r>
              <a:rPr lang="en-US" sz="2200" b="1" i="1" dirty="0">
                <a:solidFill>
                  <a:srgbClr val="002060"/>
                </a:solidFill>
                <a:latin typeface="Cambria" panose="02040503050406030204" pitchFamily="18" charset="0"/>
              </a:rPr>
              <a:t>Plessy v. Ferguson </a:t>
            </a:r>
            <a:r>
              <a:rPr lang="en-US" sz="2200" dirty="0">
                <a:solidFill>
                  <a:srgbClr val="002060"/>
                </a:solidFill>
                <a:latin typeface="Cambria" panose="02040503050406030204" pitchFamily="18" charset="0"/>
              </a:rPr>
              <a:t>(1896)</a:t>
            </a:r>
          </a:p>
          <a:p>
            <a:r>
              <a:rPr lang="en-US" sz="2200" b="1" i="1" dirty="0">
                <a:solidFill>
                  <a:srgbClr val="002060"/>
                </a:solidFill>
                <a:latin typeface="Cambria" panose="02040503050406030204" pitchFamily="18" charset="0"/>
              </a:rPr>
              <a:t>Brown v. Board of Education </a:t>
            </a:r>
            <a:r>
              <a:rPr lang="en-US" sz="2200" dirty="0">
                <a:solidFill>
                  <a:srgbClr val="002060"/>
                </a:solidFill>
                <a:latin typeface="Cambria" panose="02040503050406030204" pitchFamily="18" charset="0"/>
              </a:rPr>
              <a:t>(1954)</a:t>
            </a:r>
          </a:p>
          <a:p>
            <a:endParaRPr lang="en-US" sz="2200" dirty="0">
              <a:solidFill>
                <a:srgbClr val="002060"/>
              </a:solidFill>
              <a:latin typeface="Cambria" panose="02040503050406030204" pitchFamily="18" charset="0"/>
            </a:endParaRPr>
          </a:p>
        </p:txBody>
      </p:sp>
      <p:sp>
        <p:nvSpPr>
          <p:cNvPr id="7" name="TextBox 6"/>
          <p:cNvSpPr txBox="1"/>
          <p:nvPr/>
        </p:nvSpPr>
        <p:spPr>
          <a:xfrm>
            <a:off x="2408039" y="273612"/>
            <a:ext cx="9313557" cy="1077218"/>
          </a:xfrm>
          <a:prstGeom prst="rect">
            <a:avLst/>
          </a:prstGeom>
          <a:noFill/>
        </p:spPr>
        <p:txBody>
          <a:bodyPr wrap="square" rtlCol="0">
            <a:spAutoFit/>
          </a:bodyPr>
          <a:lstStyle/>
          <a:p>
            <a:r>
              <a:rPr lang="en-US" sz="3200" b="1" dirty="0">
                <a:solidFill>
                  <a:srgbClr val="002060"/>
                </a:solidFill>
                <a:latin typeface="Cambria" panose="02040503050406030204" pitchFamily="18" charset="0"/>
              </a:rPr>
              <a:t>Civics Literacy Program:</a:t>
            </a:r>
          </a:p>
          <a:p>
            <a:r>
              <a:rPr lang="en-US" sz="3200" b="1" dirty="0">
                <a:solidFill>
                  <a:srgbClr val="002060"/>
                </a:solidFill>
                <a:latin typeface="Cambria" panose="02040503050406030204" pitchFamily="18" charset="0"/>
              </a:rPr>
              <a:t>The Supreme Court of the United States</a:t>
            </a:r>
            <a:endParaRPr lang="en-US" sz="2800" b="1" dirty="0">
              <a:solidFill>
                <a:srgbClr val="002060"/>
              </a:solidFill>
              <a:latin typeface="Cambria" panose="02040503050406030204" pitchFamily="18" charset="0"/>
            </a:endParaRPr>
          </a:p>
        </p:txBody>
      </p:sp>
      <p:pic>
        <p:nvPicPr>
          <p:cNvPr id="5122" name="Picture 2" descr="http://thumbs.dreamstime.com/z/people-type-design-filled-constitution-united-states-american-flag-background-354303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426"/>
          <a:stretch/>
        </p:blipFill>
        <p:spPr bwMode="auto">
          <a:xfrm>
            <a:off x="385220" y="87061"/>
            <a:ext cx="1984385" cy="151390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2408039" y="1530673"/>
            <a:ext cx="9539469" cy="38582"/>
          </a:xfrm>
          <a:prstGeom prst="line">
            <a:avLst/>
          </a:prstGeom>
          <a:ln w="57150">
            <a:solidFill>
              <a:srgbClr val="C00000"/>
            </a:solidFill>
          </a:ln>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0298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5|14"/>
</p:tagLst>
</file>

<file path=ppt/tags/tag2.xml><?xml version="1.0" encoding="utf-8"?>
<p:tagLst xmlns:a="http://schemas.openxmlformats.org/drawingml/2006/main" xmlns:r="http://schemas.openxmlformats.org/officeDocument/2006/relationships" xmlns:p="http://schemas.openxmlformats.org/presentationml/2006/main">
  <p:tag name="TIMING" val="|5.1|19.6|18.3|12.6|11.6|5.8|4.3"/>
</p:tagLst>
</file>

<file path=ppt/tags/tag3.xml><?xml version="1.0" encoding="utf-8"?>
<p:tagLst xmlns:a="http://schemas.openxmlformats.org/drawingml/2006/main" xmlns:r="http://schemas.openxmlformats.org/officeDocument/2006/relationships" xmlns:p="http://schemas.openxmlformats.org/presentationml/2006/main">
  <p:tag name="TIMING" val="|1.4|58"/>
</p:tagLst>
</file>

<file path=ppt/tags/tag4.xml><?xml version="1.0" encoding="utf-8"?>
<p:tagLst xmlns:a="http://schemas.openxmlformats.org/drawingml/2006/main" xmlns:r="http://schemas.openxmlformats.org/officeDocument/2006/relationships" xmlns:p="http://schemas.openxmlformats.org/presentationml/2006/main">
  <p:tag name="TIMING" val="|3.9"/>
</p:tagLst>
</file>

<file path=ppt/tags/tag5.xml><?xml version="1.0" encoding="utf-8"?>
<p:tagLst xmlns:a="http://schemas.openxmlformats.org/drawingml/2006/main" xmlns:r="http://schemas.openxmlformats.org/officeDocument/2006/relationships" xmlns:p="http://schemas.openxmlformats.org/presentationml/2006/main">
  <p:tag name="TIMING" val="|6.8|50.2|35.1|32"/>
</p:tagLst>
</file>

<file path=ppt/tags/tag6.xml><?xml version="1.0" encoding="utf-8"?>
<p:tagLst xmlns:a="http://schemas.openxmlformats.org/drawingml/2006/main" xmlns:r="http://schemas.openxmlformats.org/officeDocument/2006/relationships" xmlns:p="http://schemas.openxmlformats.org/presentationml/2006/main">
  <p:tag name="TIMING" val="|0.5|131.9"/>
</p:tagLst>
</file>

<file path=ppt/tags/tag7.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4852ACC1E22440808C402C0C91CAD7" ma:contentTypeVersion="10" ma:contentTypeDescription="Create a new document." ma:contentTypeScope="" ma:versionID="1b317e08b2ce44e0724befd19d0af668">
  <xsd:schema xmlns:xsd="http://www.w3.org/2001/XMLSchema" xmlns:xs="http://www.w3.org/2001/XMLSchema" xmlns:p="http://schemas.microsoft.com/office/2006/metadata/properties" xmlns:ns3="c856a6bc-12b5-4d26-a196-d933ad616d3d" xmlns:ns4="23ee004a-44b5-429e-b90a-d874061c14cc" targetNamespace="http://schemas.microsoft.com/office/2006/metadata/properties" ma:root="true" ma:fieldsID="e8a4ac9be48c9b3aa7dd419ae690cd32" ns3:_="" ns4:_="">
    <xsd:import namespace="c856a6bc-12b5-4d26-a196-d933ad616d3d"/>
    <xsd:import namespace="23ee004a-44b5-429e-b90a-d874061c14cc"/>
    <xsd:element name="properties">
      <xsd:complexType>
        <xsd:sequence>
          <xsd:element name="documentManagement">
            <xsd:complexType>
              <xsd:all>
                <xsd:element ref="ns3: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6a6bc-12b5-4d26-a196-d933ad616d3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3ee004a-44b5-429e-b90a-d874061c14cc"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92A08B-7DD6-4204-888F-0A86182F7157}">
  <ds:schemaRefs>
    <ds:schemaRef ds:uri="http://schemas.microsoft.com/sharepoint/v3/contenttype/forms"/>
  </ds:schemaRefs>
</ds:datastoreItem>
</file>

<file path=customXml/itemProps2.xml><?xml version="1.0" encoding="utf-8"?>
<ds:datastoreItem xmlns:ds="http://schemas.openxmlformats.org/officeDocument/2006/customXml" ds:itemID="{BC25B03E-DE4D-4920-974A-59DA18348384}">
  <ds:schemaRefs>
    <ds:schemaRef ds:uri="http://www.w3.org/XML/1998/namespace"/>
    <ds:schemaRef ds:uri="http://schemas.microsoft.com/office/2006/metadata/properties"/>
    <ds:schemaRef ds:uri="c856a6bc-12b5-4d26-a196-d933ad616d3d"/>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23ee004a-44b5-429e-b90a-d874061c14cc"/>
  </ds:schemaRefs>
</ds:datastoreItem>
</file>

<file path=customXml/itemProps3.xml><?xml version="1.0" encoding="utf-8"?>
<ds:datastoreItem xmlns:ds="http://schemas.openxmlformats.org/officeDocument/2006/customXml" ds:itemID="{EC1093A4-B306-4019-B9DA-80FEDA6714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6a6bc-12b5-4d26-a196-d933ad616d3d"/>
    <ds:schemaRef ds:uri="23ee004a-44b5-429e-b90a-d874061c14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3956</TotalTime>
  <Words>744</Words>
  <Application>Microsoft Office PowerPoint</Application>
  <PresentationFormat>Widescreen</PresentationFormat>
  <Paragraphs>57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kessingera</dc:creator>
  <cp:lastModifiedBy>Allen Kessinger</cp:lastModifiedBy>
  <cp:revision>410</cp:revision>
  <dcterms:created xsi:type="dcterms:W3CDTF">2014-08-13T09:28:03Z</dcterms:created>
  <dcterms:modified xsi:type="dcterms:W3CDTF">2023-11-02T11:52:21Z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0x010100914852ACC1E22440808C402C0C91CAD7</vt:lpwstr>
  </property>
</Properties>
</file>