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880" r:id="rId2"/>
    <p:sldId id="939" r:id="rId3"/>
    <p:sldId id="938" r:id="rId4"/>
    <p:sldId id="1937" r:id="rId5"/>
    <p:sldId id="1021" r:id="rId6"/>
    <p:sldId id="1953" r:id="rId7"/>
    <p:sldId id="1010" r:id="rId8"/>
    <p:sldId id="1955" r:id="rId9"/>
    <p:sldId id="1923" r:id="rId10"/>
    <p:sldId id="923" r:id="rId11"/>
    <p:sldId id="1964" r:id="rId12"/>
    <p:sldId id="1965" r:id="rId13"/>
    <p:sldId id="1911" r:id="rId14"/>
    <p:sldId id="1942" r:id="rId15"/>
    <p:sldId id="1946" r:id="rId16"/>
    <p:sldId id="1012" r:id="rId17"/>
    <p:sldId id="1949" r:id="rId18"/>
    <p:sldId id="2174" r:id="rId19"/>
    <p:sldId id="2175" r:id="rId20"/>
    <p:sldId id="2176" r:id="rId21"/>
    <p:sldId id="2177" r:id="rId22"/>
    <p:sldId id="2178" r:id="rId23"/>
    <p:sldId id="2179" r:id="rId24"/>
    <p:sldId id="2180" r:id="rId25"/>
    <p:sldId id="2181" r:id="rId26"/>
    <p:sldId id="2182" r:id="rId27"/>
    <p:sldId id="2183" r:id="rId28"/>
    <p:sldId id="2184" r:id="rId29"/>
    <p:sldId id="2185" r:id="rId30"/>
    <p:sldId id="2186" r:id="rId31"/>
    <p:sldId id="2187" r:id="rId32"/>
    <p:sldId id="2188" r:id="rId33"/>
    <p:sldId id="2189" r:id="rId34"/>
    <p:sldId id="2190" r:id="rId35"/>
    <p:sldId id="2173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1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832773-25A2-4DD3-B99C-CFBB8A0E6F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US Civics Exam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FAEC9-AF29-41D0-859B-B6FB2A2AB1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946CD-A208-4110-A633-D35DC385478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64014-01AB-43DD-9463-A28A82838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12375-319E-4D99-A568-CD4D3EEE70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A4559-FB33-4B07-ACEF-11E8609B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436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US Civics Exam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B6A37-749A-4A62-A0F9-601918D9373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023F1-8050-4588-9967-E2DBAEDE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23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75B1-3940-4EDD-A615-A234EE243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13493-8616-4B6E-8AC5-0CA8CA691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BABD6-36A5-4CD9-9EA5-1B39F1E2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D71E3-35AF-4B82-9947-27DFFA0D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452D5-3E2D-4171-995B-FA121447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9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9DFB-24EB-47D2-8D55-D484EAAA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D07EC-D3D9-4ABA-B95E-CDE631552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ED63A-FF14-4C69-8864-4B7A1A1E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DC436-6220-4FB2-9E80-1E5F4513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F8F9F-D4B9-441C-98EB-66166B6E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F3B01-0D70-471D-8AF0-343E94E4A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7C52F-F72E-45A5-8C02-3454CB8C2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D39C8-7559-44C0-B64B-74AE6CE8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4C9EE-A898-42B1-A262-B8B25B32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03BA8-D7DB-4F43-8689-144EEDF1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24D6-DD3B-481B-9713-5BD31C0D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8B618-9F16-49CD-A9B8-EBB6BA89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A3225-7D38-45AA-92ED-15FE5F60E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DCE6B-8A3B-4046-B47C-FECECB6A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491C3-0337-4B0C-9F4F-AA64A201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6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FB10-4A2C-4762-9837-F36D1031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725EE-E3BE-40AE-AC5B-855F79323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972D4-8760-4E06-A7B5-927FE954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B628B-9E3E-427A-B321-CB5DFEA1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11184-5C77-4E3B-858B-C690A555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D88-4D31-4721-A7D5-D4B8A850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5F7CB-DD34-4169-A1CE-5462BFB46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6526C-AB51-4726-885D-B8C5BAEEB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691E6-0A51-4CBF-B683-A9505176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A5DEB-E3FE-4621-B074-8CC28D55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15AC6-85C6-4F2E-A17D-459699BC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1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575C-25BF-46C0-BF56-003EC707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CF374-EA3D-45AB-9D68-B363D702C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3A7FF-CAA5-4188-82F1-90FD76A95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68A2A-E99E-4D22-A0D6-960850BBD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F543C-8E53-4DE7-8824-FE3CDE072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26FEF-1E94-47FE-B6C2-4310E9BC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A8FBFF-C1DC-4149-96DF-C081CAA1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AE847-615D-4486-B30F-44D4B7C6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9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B40A1-5EE4-4C82-8D66-6DD41AC6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6FFDB-A028-48E4-8831-1B7E46FB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7AA2E-E99F-4303-9558-2B2E77EE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75139-A882-4A5A-95BE-E2A73FBF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C2B4C-AD50-4681-865D-FCB63A7F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6DF12-ED32-4595-A899-DF74E9DF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C7A09-05CD-4017-8356-EC45ADED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6353F-3B07-4CF8-95F1-EA851DEF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94E62-1B58-4BF9-AF09-7F6B137A9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261DF-9E22-4EE1-B7F1-6A94D49FF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32699-4EEE-4926-BED5-BB1B9D12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4F2D1-94D8-423F-9258-43505B28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14BF5-003E-42C8-83CE-4568180F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5DE8-121B-4364-BB35-7C036EA1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B10DA-6B90-421B-8120-E423A44E7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A36E2-4EF7-4596-ADE9-79F5E5D7A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55FD3-D9F6-4B76-BA8C-4BBB260F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B0253-F238-439D-9B32-716A1D25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07F94-A7BD-4C27-A2DB-FE4C1CA3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C0AE97-1B86-4AD1-BEBD-9BD153DB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BF19B-449A-4262-AE23-532FC4C96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A949-CFFD-41C3-963A-7AE863B25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BE4E-4562-4838-927C-0DAF590DB9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EDE3B-9F17-450B-9313-DF88ED6E3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0ADA6-A720-4A3B-8B54-E0A99DF43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F99F-B228-4423-8096-F3055B43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1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E7CC9B-EB5F-4D9B-98C6-4109EEFE9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D221C-C08E-4F91-A3D6-AC0CB89FD158}"/>
              </a:ext>
            </a:extLst>
          </p:cNvPr>
          <p:cNvSpPr txBox="1"/>
          <p:nvPr/>
        </p:nvSpPr>
        <p:spPr>
          <a:xfrm>
            <a:off x="-298000" y="0"/>
            <a:ext cx="96451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ln>
                  <a:solidFill>
                    <a:srgbClr val="C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Civics Literacy Program </a:t>
            </a:r>
          </a:p>
          <a:p>
            <a:pPr algn="r"/>
            <a:r>
              <a:rPr lang="en-US" sz="4000" b="1" dirty="0">
                <a:ln>
                  <a:solidFill>
                    <a:srgbClr val="C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Unit Exam </a:t>
            </a:r>
          </a:p>
        </p:txBody>
      </p:sp>
    </p:spTree>
    <p:extLst>
      <p:ext uri="{BB962C8B-B14F-4D97-AF65-F5344CB8AC3E}">
        <p14:creationId xmlns:p14="http://schemas.microsoft.com/office/powerpoint/2010/main" val="8648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1541" y="39859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4950" y="361438"/>
            <a:ext cx="10453223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list below describes the election process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the order in which they occur.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76364"/>
              </p:ext>
            </p:extLst>
          </p:nvPr>
        </p:nvGraphicFramePr>
        <p:xfrm>
          <a:off x="1259573" y="1762971"/>
          <a:ext cx="103086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General election is held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Campaign for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office aimed at voters in candidate’s own party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Primary election is held; winner is that party’s candidate for office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Campaign for office aimed at all voters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Person(s) declare their candidacy for office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Office is filled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95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0000">
        <p:fade/>
        <p:sndAc>
          <p:stSnd>
            <p:snd r:embed="rId3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91977"/>
              </p:ext>
            </p:extLst>
          </p:nvPr>
        </p:nvGraphicFramePr>
        <p:xfrm>
          <a:off x="364294" y="86109"/>
          <a:ext cx="10147276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4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8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diagram and answer the question.</a:t>
                      </a: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07852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House Judiciary Committee submits Articles of Impeachment to the House </a:t>
            </a:r>
          </a:p>
        </p:txBody>
      </p:sp>
      <p:cxnSp>
        <p:nvCxnSpPr>
          <p:cNvPr id="5" name="Straight Arrow Connector 4"/>
          <p:cNvCxnSpPr>
            <a:stCxn id="3" idx="3"/>
            <a:endCxn id="8" idx="1"/>
          </p:cNvCxnSpPr>
          <p:nvPr/>
        </p:nvCxnSpPr>
        <p:spPr>
          <a:xfrm>
            <a:off x="3972493" y="2688699"/>
            <a:ext cx="448116" cy="0"/>
          </a:xfrm>
          <a:prstGeom prst="straightConnector1">
            <a:avLst/>
          </a:prstGeom>
          <a:ln w="5715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20609" y="1610797"/>
            <a:ext cx="2912757" cy="2155804"/>
            <a:chOff x="1507852" y="1610797"/>
            <a:chExt cx="2912757" cy="1853023"/>
          </a:xfrm>
        </p:grpSpPr>
        <p:sp>
          <p:nvSpPr>
            <p:cNvPr id="8" name="Rectangle 7"/>
            <p:cNvSpPr/>
            <p:nvPr/>
          </p:nvSpPr>
          <p:spPr>
            <a:xfrm>
              <a:off x="1507852" y="1610797"/>
              <a:ext cx="2464641" cy="1853023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2060"/>
                  </a:solidFill>
                </a:rPr>
                <a:t>House votes to impeach POTUS with simple majority of 218 votes 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>
            <a:xfrm>
              <a:off x="3972493" y="2537309"/>
              <a:ext cx="448116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345478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?</a:t>
            </a:r>
            <a:r>
              <a:rPr lang="en-US" sz="2000" u="sng" dirty="0">
                <a:solidFill>
                  <a:srgbClr val="002060"/>
                </a:solidFill>
              </a:rPr>
              <a:t> 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79291" y="812783"/>
          <a:ext cx="10147275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1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Impeachment Process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99027"/>
              </p:ext>
            </p:extLst>
          </p:nvPr>
        </p:nvGraphicFramePr>
        <p:xfrm>
          <a:off x="321423" y="4032870"/>
          <a:ext cx="11184272" cy="246888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9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7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the next step in</a:t>
                      </a:r>
                      <a:r>
                        <a:rPr lang="en-US" sz="2200" b="1" i="0" u="non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this process?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President is tried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</a:rPr>
                        <a:t> in the Supreme Court; simple majority of 5 votes for conviction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Senate;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3/4ths majority required for conviction/removal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Senate; 2/3rds majority required for conviction/removal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Supreme Court; unanimous vote (9/9) required for impeachment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60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70000">
        <p:fade/>
        <p:sndAc>
          <p:stSnd>
            <p:snd r:embed="rId3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74024"/>
              </p:ext>
            </p:extLst>
          </p:nvPr>
        </p:nvGraphicFramePr>
        <p:xfrm>
          <a:off x="1008423" y="240678"/>
          <a:ext cx="10175153" cy="19787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following statements?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state of Tennessee has  __________ Congressional Districts. Rutherford County is in the  _____________ district.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5592" y="248651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51452"/>
              </p:ext>
            </p:extLst>
          </p:nvPr>
        </p:nvGraphicFramePr>
        <p:xfrm>
          <a:off x="1008423" y="2619981"/>
          <a:ext cx="10175153" cy="33503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re are _________ seats in the House of Representatives with members elected every   _________________ year.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There are ___________ seats in the US Senate. Senators serve a  _______ year term with   ___________ of the Senate up for reelection every even number year.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579202" y="1791656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224751" y="1084843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263143" y="2922643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1892333" y="3563655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2263143" y="4915840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8448006" y="4915840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1709453" y="5604608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926278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5000">
        <p:fade/>
        <p:sndAc>
          <p:stSnd>
            <p:snd r:embed="rId3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07513"/>
              </p:ext>
            </p:extLst>
          </p:nvPr>
        </p:nvGraphicFramePr>
        <p:xfrm>
          <a:off x="853581" y="207781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term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70099"/>
              </p:ext>
            </p:extLst>
          </p:nvPr>
        </p:nvGraphicFramePr>
        <p:xfrm>
          <a:off x="8822664" y="1175212"/>
          <a:ext cx="3164238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Departments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census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Reapportionment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orders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Commander in Chief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Jurisdiction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70406"/>
              </p:ext>
            </p:extLst>
          </p:nvPr>
        </p:nvGraphicFramePr>
        <p:xfrm>
          <a:off x="205098" y="1088106"/>
          <a:ext cx="8558686" cy="5111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003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power to make legal decisions and judgements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allocation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dividing up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of House seats by Congress following a census; followed-up with the re-drawing of congressional district boundaries within the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85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removal from public office for misconduct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92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count of persons living in the United States conducted every 10 years by law; primarily used to determine the number of seats each state should have in the House of Representatives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00463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Presidential role in which he has the final authority over, and responsibility for, all military matters with the most critical decisions made with the advice of subordinate military leaders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42259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5212" y="18638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90763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5000">
        <p:fade/>
        <p:sndAc>
          <p:stSnd>
            <p:snd r:embed="rId3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00734"/>
              </p:ext>
            </p:extLst>
          </p:nvPr>
        </p:nvGraphicFramePr>
        <p:xfrm>
          <a:off x="733508" y="159499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term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557915"/>
              </p:ext>
            </p:extLst>
          </p:nvPr>
        </p:nvGraphicFramePr>
        <p:xfrm>
          <a:off x="8698758" y="1152761"/>
          <a:ext cx="3164238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Departments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Orders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Reapportionment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Independent Agencies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Political Parties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Commander-in-Chief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480461"/>
              </p:ext>
            </p:extLst>
          </p:nvPr>
        </p:nvGraphicFramePr>
        <p:xfrm>
          <a:off x="255113" y="983501"/>
          <a:ext cx="8556377" cy="571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Organizations charged with administering specific or specialized government programs; headed by a Director; nearly 150 in total reporting to the President </a:t>
                      </a:r>
                      <a:r>
                        <a:rPr lang="en-US" sz="2200" i="1" baseline="0" dirty="0">
                          <a:solidFill>
                            <a:srgbClr val="002060"/>
                          </a:solidFill>
                        </a:rPr>
                        <a:t>e.g.: NASA, CIA, and Postal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 of persons joined together who seek to control government through the winning of elections and holding public office in order to affect certain public policies and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Issued by the President to implement and enforce federal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Traditional units of federal administration divided into 15 broad fields; they serve as the president's primary means of implementing policy and enforcing law </a:t>
                      </a:r>
                      <a:r>
                        <a:rPr lang="en-US" sz="2200" i="1" dirty="0">
                          <a:solidFill>
                            <a:srgbClr val="002060"/>
                          </a:solidFill>
                        </a:rPr>
                        <a:t>e.g.: Treasury, Defense, and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to determine the constitutionality of law or an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630046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5114" y="148801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45475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0000">
        <p:fade/>
        <p:sndAc>
          <p:stSnd>
            <p:snd r:embed="rId3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820837"/>
              </p:ext>
            </p:extLst>
          </p:nvPr>
        </p:nvGraphicFramePr>
        <p:xfrm>
          <a:off x="1008423" y="385046"/>
          <a:ext cx="10175153" cy="4206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following statement(s) regarding the Electoral College.</a:t>
                      </a:r>
                    </a:p>
                    <a:p>
                      <a:endParaRPr lang="en-US" sz="2200" b="1" baseline="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200" b="1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There are a total of   __________ votes up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for grabs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 in the Electoral College.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To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win the presidency, a candidate must receive at least  _________ electoral votes.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Each states’ number of electoral votes is the equivalent to the sum of that state’s number of   _____________and  Representatives in Congress.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Tennessee has   ___________ electoral votes.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3040" y="36961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504EA6-98C1-434E-8326-C8083EE2C369}"/>
              </a:ext>
            </a:extLst>
          </p:cNvPr>
          <p:cNvSpPr/>
          <p:nvPr/>
        </p:nvSpPr>
        <p:spPr>
          <a:xfrm>
            <a:off x="3383592" y="1506613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A       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790A6F-8A8A-4F1F-9065-E043AAF2034F}"/>
              </a:ext>
            </a:extLst>
          </p:cNvPr>
          <p:cNvSpPr/>
          <p:nvPr/>
        </p:nvSpPr>
        <p:spPr>
          <a:xfrm>
            <a:off x="7422193" y="2192605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608FAE-E592-4419-8169-77E043906EC7}"/>
              </a:ext>
            </a:extLst>
          </p:cNvPr>
          <p:cNvSpPr/>
          <p:nvPr/>
        </p:nvSpPr>
        <p:spPr>
          <a:xfrm>
            <a:off x="2359433" y="3484422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C                               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5B66359-87C6-4417-8374-6D16EA026CFE}"/>
              </a:ext>
            </a:extLst>
          </p:cNvPr>
          <p:cNvSpPr/>
          <p:nvPr/>
        </p:nvSpPr>
        <p:spPr>
          <a:xfrm>
            <a:off x="2884059" y="4229680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3062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0000">
        <p:fade/>
        <p:sndAc>
          <p:stSnd>
            <p:snd r:embed="rId3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953550"/>
              </p:ext>
            </p:extLst>
          </p:nvPr>
        </p:nvGraphicFramePr>
        <p:xfrm>
          <a:off x="707427" y="196976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SCOTUS case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83689"/>
              </p:ext>
            </p:extLst>
          </p:nvPr>
        </p:nvGraphicFramePr>
        <p:xfrm>
          <a:off x="8808801" y="1118709"/>
          <a:ext cx="3254441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Marbury v. Madison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Dred Scott v. Sanford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Gibbons v. Ogden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Plessy v. Ferguson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McCulloch v. Maryland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06064"/>
              </p:ext>
            </p:extLst>
          </p:nvPr>
        </p:nvGraphicFramePr>
        <p:xfrm>
          <a:off x="128758" y="740300"/>
          <a:ext cx="8608842" cy="615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Citing both the “supremacy clause” and the “commerce clause”, the SCOTUS rules that the federal government has ultimate authority and control over interstate trade and commerce, including states’ licenses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With this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ruling, the SCOTUS e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stablished the “separate but equal” doctrine that separate public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facilities for blacks and whites do not violate the 14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Amendment’s “equal protection clause” provided that the separate facilities are indeed equal.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With this ruling, the SCOTUS established the principle of judicial review striking down for the first time a law deemed unconstitutional and unenforceable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In this case, the SCOTUS rules that slaves are property and therefore slaveowners are protected by 5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  Amendment; government cannot prohibit, nor restrict, the expansion of slavery into territories.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Citing the “supremacy clause”, the SCOTUS rules that states cannot tax the federal government; and the ‘necessary and proper clause” does imply the power to establish a national bank.</a:t>
                      </a:r>
                    </a:p>
                    <a:p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8758" y="196976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73130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5000">
        <p:fade/>
        <p:sndAc>
          <p:stSnd>
            <p:snd r:embed="rId3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83846"/>
              </p:ext>
            </p:extLst>
          </p:nvPr>
        </p:nvGraphicFramePr>
        <p:xfrm>
          <a:off x="1070765" y="261507"/>
          <a:ext cx="10854010" cy="12129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200" b="1" u="sng" baseline="0" dirty="0">
                          <a:solidFill>
                            <a:srgbClr val="C00000"/>
                          </a:solidFill>
                        </a:rPr>
                        <a:t>Complete the citation 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sz="2200" b="1" i="1" baseline="0" dirty="0">
                          <a:solidFill>
                            <a:srgbClr val="002060"/>
                          </a:solidFill>
                        </a:rPr>
                        <a:t>Article, Section, and Paragraph </a:t>
                      </a:r>
                      <a:r>
                        <a:rPr lang="en-US" sz="2200" b="1" i="1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en-US" sz="2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b="1" i="1" baseline="0" dirty="0">
                          <a:solidFill>
                            <a:srgbClr val="002060"/>
                          </a:solidFill>
                        </a:rPr>
                        <a:t>Amendment, Section, and Paragraph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) for which the following provisions are found in the Constitution. 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200" b="1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You may use your Blue Book to answer</a:t>
                      </a:r>
                      <a:endParaRPr lang="en-US" sz="2200" b="1" i="1" u="sng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54541"/>
              </p:ext>
            </p:extLst>
          </p:nvPr>
        </p:nvGraphicFramePr>
        <p:xfrm>
          <a:off x="787130" y="1859090"/>
          <a:ext cx="10617740" cy="4437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1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857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“supremacy clause”: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 Section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“necessary and proper” clause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qualifications for office of President of the United States.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9133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“equal protection of the laws” clause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1307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46740" y="419878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111917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300000">
        <p:fade/>
        <p:sndAc>
          <p:stSnd>
            <p:snd r:embed="rId3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E7CC9B-EB5F-4D9B-98C6-4109EEFE9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D221C-C08E-4F91-A3D6-AC0CB89FD158}"/>
              </a:ext>
            </a:extLst>
          </p:cNvPr>
          <p:cNvSpPr txBox="1"/>
          <p:nvPr/>
        </p:nvSpPr>
        <p:spPr>
          <a:xfrm>
            <a:off x="95794" y="0"/>
            <a:ext cx="785440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ln>
                  <a:solidFill>
                    <a:srgbClr val="C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Civics Literacy Program </a:t>
            </a:r>
          </a:p>
          <a:p>
            <a:pPr algn="r"/>
            <a:r>
              <a:rPr lang="en-US" sz="4000" b="1" dirty="0">
                <a:ln>
                  <a:solidFill>
                    <a:srgbClr val="C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Exam Review</a:t>
            </a:r>
          </a:p>
        </p:txBody>
      </p:sp>
    </p:spTree>
    <p:extLst>
      <p:ext uri="{BB962C8B-B14F-4D97-AF65-F5344CB8AC3E}">
        <p14:creationId xmlns:p14="http://schemas.microsoft.com/office/powerpoint/2010/main" val="3398357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8971" y="164407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to the branch of American government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009029" y="1181841"/>
          <a:ext cx="360395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Legislative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Congress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Judiciary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Federal Courts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29512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President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63839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7596" y="955814"/>
          <a:ext cx="7452890" cy="582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Power and responsibility to enforce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Appointed for life, unless impeached for misconduct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Consists of two chambers (</a:t>
                      </a:r>
                      <a:r>
                        <a:rPr lang="en-US" sz="2200" i="1" dirty="0">
                          <a:solidFill>
                            <a:srgbClr val="002060"/>
                          </a:solidFill>
                        </a:rPr>
                        <a:t>Bicameral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and responsibility to make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Exercises judicial review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and responsibility to interpret law and protect individual/group rights and liberties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177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Includes the Cabinets (i.e. Departments of Defense, State, and Treasury) and Independent Agencies (i.e. the CIA and Postal Service)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431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to make treaties and/or trade agreements with other 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147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2803" y="26738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C09F98-1E72-42F3-8970-C6E52325A802}"/>
              </a:ext>
            </a:extLst>
          </p:cNvPr>
          <p:cNvGrpSpPr/>
          <p:nvPr/>
        </p:nvGrpSpPr>
        <p:grpSpPr>
          <a:xfrm>
            <a:off x="5694294" y="1123467"/>
            <a:ext cx="3727736" cy="430887"/>
            <a:chOff x="2953927" y="1774955"/>
            <a:chExt cx="3727736" cy="4308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4296962-B5E0-4609-9A33-5F598F2FDCA7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AD3864-DAE2-42DD-9033-DE63A00143CF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Executive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A6066E3-583B-4709-9C80-E37B96A8774C}"/>
              </a:ext>
            </a:extLst>
          </p:cNvPr>
          <p:cNvGrpSpPr/>
          <p:nvPr/>
        </p:nvGrpSpPr>
        <p:grpSpPr>
          <a:xfrm>
            <a:off x="7125160" y="1746592"/>
            <a:ext cx="3727736" cy="430887"/>
            <a:chOff x="2953927" y="1774955"/>
            <a:chExt cx="3727736" cy="4308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490269-88BE-481D-8693-F533AD4B2778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A00888-98DC-4E6B-B7C4-C3E8A2C5F832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Judiciary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3161613-3F50-425C-9101-5A30C5917ACA}"/>
              </a:ext>
            </a:extLst>
          </p:cNvPr>
          <p:cNvGrpSpPr/>
          <p:nvPr/>
        </p:nvGrpSpPr>
        <p:grpSpPr>
          <a:xfrm>
            <a:off x="5461127" y="2318444"/>
            <a:ext cx="3727736" cy="430887"/>
            <a:chOff x="2953927" y="1774955"/>
            <a:chExt cx="3727736" cy="43088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5A54B60-2799-47F8-9DE7-B272DBE42F6B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3D0C3D-F283-424F-AAA1-EA21DBE30251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Legislative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50A6E8-B7CA-4EAF-A4F1-A25F510E4350}"/>
              </a:ext>
            </a:extLst>
          </p:cNvPr>
          <p:cNvGrpSpPr/>
          <p:nvPr/>
        </p:nvGrpSpPr>
        <p:grpSpPr>
          <a:xfrm>
            <a:off x="5461128" y="2998113"/>
            <a:ext cx="3727736" cy="430887"/>
            <a:chOff x="2953927" y="1774955"/>
            <a:chExt cx="3727736" cy="43088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289D580-1D85-4D6B-BCCD-61384AF8F05D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A55CB2-50E9-4B21-9CBE-7525BA24716F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Legislative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325E19-99AC-4F02-A389-C8ED6F8008D3}"/>
              </a:ext>
            </a:extLst>
          </p:cNvPr>
          <p:cNvGrpSpPr/>
          <p:nvPr/>
        </p:nvGrpSpPr>
        <p:grpSpPr>
          <a:xfrm>
            <a:off x="3916294" y="3631749"/>
            <a:ext cx="3727736" cy="430887"/>
            <a:chOff x="2953927" y="1774955"/>
            <a:chExt cx="3727736" cy="43088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531517-6659-4550-A2EA-E82367BABC4D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2639485-ABFD-44CA-8990-8696C9514821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Judiciary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66E65D-7794-4042-92DE-CD11413F1280}"/>
              </a:ext>
            </a:extLst>
          </p:cNvPr>
          <p:cNvGrpSpPr/>
          <p:nvPr/>
        </p:nvGrpSpPr>
        <p:grpSpPr>
          <a:xfrm>
            <a:off x="7260628" y="4230289"/>
            <a:ext cx="3727736" cy="430887"/>
            <a:chOff x="2953927" y="1774955"/>
            <a:chExt cx="3727736" cy="43088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4CCF92-8BE1-4BF1-97E9-9E28DF5A61D4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113AF8-9FF6-4F4D-BACE-08DB4AD1B0C1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Judiciary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19EB36-D812-4B0F-B169-0E463D8CA7AC}"/>
              </a:ext>
            </a:extLst>
          </p:cNvPr>
          <p:cNvGrpSpPr/>
          <p:nvPr/>
        </p:nvGrpSpPr>
        <p:grpSpPr>
          <a:xfrm>
            <a:off x="7757997" y="5203340"/>
            <a:ext cx="3727736" cy="430887"/>
            <a:chOff x="2953927" y="1774955"/>
            <a:chExt cx="3727736" cy="43088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C084DE-2E40-4A88-8352-BAA43D4DF1D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07FAC6-91C0-4EAB-8D10-F924556EECD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Executive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D2F0F2-F950-443E-8689-3E7D2B057BDB}"/>
              </a:ext>
            </a:extLst>
          </p:cNvPr>
          <p:cNvGrpSpPr/>
          <p:nvPr/>
        </p:nvGrpSpPr>
        <p:grpSpPr>
          <a:xfrm>
            <a:off x="7460464" y="6138967"/>
            <a:ext cx="3727736" cy="430887"/>
            <a:chOff x="2953927" y="1774955"/>
            <a:chExt cx="3727736" cy="430887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AB76643-E75C-46DE-B0AF-0066FBA081F6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4EC03DB-5BE8-403D-B218-88690F3B843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Executive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597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90425"/>
              </p:ext>
            </p:extLst>
          </p:nvPr>
        </p:nvGraphicFramePr>
        <p:xfrm>
          <a:off x="758971" y="164407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to the branch of American government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97611"/>
              </p:ext>
            </p:extLst>
          </p:nvPr>
        </p:nvGraphicFramePr>
        <p:xfrm>
          <a:off x="8009029" y="1181841"/>
          <a:ext cx="360395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Legislative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Congress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Judiciary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Federal Courts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29512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(</a:t>
                      </a:r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President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63839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82496"/>
              </p:ext>
            </p:extLst>
          </p:nvPr>
        </p:nvGraphicFramePr>
        <p:xfrm>
          <a:off x="437596" y="955814"/>
          <a:ext cx="7452890" cy="582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Power and responsibility to enforce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Appointed for life, unless impeached for misconduct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Consists of two chambers (</a:t>
                      </a:r>
                      <a:r>
                        <a:rPr lang="en-US" sz="2200" i="1" dirty="0">
                          <a:solidFill>
                            <a:srgbClr val="002060"/>
                          </a:solidFill>
                        </a:rPr>
                        <a:t>Bicameral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and responsibility to make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Exercises judicial review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and responsibility to interpret law and protect individual/group rights and liberties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177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Includes the Cabinets (i.e. Departments of Defense, State, and Treasury) and Independent Agencies (i.e. the CIA and Postal Service)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431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Power to make treaties and/or trade agreements with other 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147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2803" y="26738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2365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5000">
        <p:fade/>
        <p:sndAc>
          <p:stSnd>
            <p:snd r:embed="rId3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0675" y="181434"/>
          <a:ext cx="10849434" cy="7334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4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 the following labels, descriptors or examples to the number that best represents their location in the Federalism Venn diagram below. </a:t>
                      </a:r>
                      <a:endParaRPr lang="en-US" sz="23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51319" y="219602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FB4CFC-1486-4D0A-ACD6-36128034E18D}"/>
              </a:ext>
            </a:extLst>
          </p:cNvPr>
          <p:cNvGrpSpPr/>
          <p:nvPr/>
        </p:nvGrpSpPr>
        <p:grpSpPr>
          <a:xfrm>
            <a:off x="6277929" y="2223596"/>
            <a:ext cx="5449912" cy="3558368"/>
            <a:chOff x="1132905" y="2024968"/>
            <a:chExt cx="5449912" cy="3315621"/>
          </a:xfrm>
        </p:grpSpPr>
        <p:sp>
          <p:nvSpPr>
            <p:cNvPr id="22" name="Oval 21"/>
            <p:cNvSpPr/>
            <p:nvPr/>
          </p:nvSpPr>
          <p:spPr>
            <a:xfrm>
              <a:off x="1132905" y="2024968"/>
              <a:ext cx="3474720" cy="32918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rgbClr val="002060"/>
                  </a:solidFill>
                </a:rPr>
                <a:t>FEDERAL 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GOVERNMENT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108097" y="2048749"/>
              <a:ext cx="3474720" cy="3291840"/>
            </a:xfrm>
            <a:prstGeom prst="ellipse">
              <a:avLst/>
            </a:prstGeom>
            <a:solidFill>
              <a:srgbClr val="C00000">
                <a:alpha val="25000"/>
              </a:srgbClr>
            </a:solidFill>
            <a:ln w="38100">
              <a:solidFill>
                <a:srgbClr val="C00000">
                  <a:alpha val="50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US" b="1" dirty="0">
                  <a:solidFill>
                    <a:srgbClr val="002060"/>
                  </a:solidFill>
                </a:rPr>
                <a:t>STATES</a:t>
              </a:r>
            </a:p>
            <a:p>
              <a:pPr algn="r"/>
              <a:r>
                <a:rPr lang="en-US" b="1" dirty="0">
                  <a:solidFill>
                    <a:srgbClr val="002060"/>
                  </a:solidFill>
                </a:rPr>
                <a:t>GOVERNMENTS</a:t>
              </a: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22F91259-9D0A-4810-BB23-8C42C6A6C73D}"/>
              </a:ext>
            </a:extLst>
          </p:cNvPr>
          <p:cNvSpPr/>
          <p:nvPr/>
        </p:nvSpPr>
        <p:spPr>
          <a:xfrm>
            <a:off x="8835294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3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8D8AD97-79BB-4533-8128-DA7791D3BD0D}"/>
              </a:ext>
            </a:extLst>
          </p:cNvPr>
          <p:cNvSpPr/>
          <p:nvPr/>
        </p:nvSpPr>
        <p:spPr>
          <a:xfrm>
            <a:off x="7685560" y="1597946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30234D6-4EE2-447A-A869-F4D44CBAEE9C}"/>
              </a:ext>
            </a:extLst>
          </p:cNvPr>
          <p:cNvSpPr/>
          <p:nvPr/>
        </p:nvSpPr>
        <p:spPr>
          <a:xfrm>
            <a:off x="9761881" y="1597946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2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FF62A42-9C21-4EA6-86AE-4AA1A34B2416}"/>
              </a:ext>
            </a:extLst>
          </p:cNvPr>
          <p:cNvGraphicFramePr>
            <a:graphicFrameLocks noGrp="1"/>
          </p:cNvGraphicFramePr>
          <p:nvPr/>
        </p:nvGraphicFramePr>
        <p:xfrm>
          <a:off x="629713" y="1400636"/>
          <a:ext cx="4380014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Reserved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to tax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Shared/Concurrent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Expressed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Build/regulate schools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Print money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Issue driver’s license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6418452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64F9B79B-1493-4B19-A578-687A9AF4092C}"/>
              </a:ext>
            </a:extLst>
          </p:cNvPr>
          <p:cNvSpPr/>
          <p:nvPr/>
        </p:nvSpPr>
        <p:spPr>
          <a:xfrm>
            <a:off x="7456960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2E340E-A700-4EF8-9088-3FDB5F20513A}"/>
              </a:ext>
            </a:extLst>
          </p:cNvPr>
          <p:cNvSpPr/>
          <p:nvPr/>
        </p:nvSpPr>
        <p:spPr>
          <a:xfrm>
            <a:off x="10334822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7F0394E-83BD-486D-AA9C-0C3ECCF6174E}"/>
              </a:ext>
            </a:extLst>
          </p:cNvPr>
          <p:cNvSpPr/>
          <p:nvPr/>
        </p:nvSpPr>
        <p:spPr>
          <a:xfrm>
            <a:off x="3154176" y="1498840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87BDEC-ED53-4448-896C-F7862F0F87DE}"/>
              </a:ext>
            </a:extLst>
          </p:cNvPr>
          <p:cNvSpPr/>
          <p:nvPr/>
        </p:nvSpPr>
        <p:spPr>
          <a:xfrm>
            <a:off x="2678304" y="2223596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661D6E-478B-4F7D-8399-F9D272CE82CA}"/>
              </a:ext>
            </a:extLst>
          </p:cNvPr>
          <p:cNvSpPr/>
          <p:nvPr/>
        </p:nvSpPr>
        <p:spPr>
          <a:xfrm>
            <a:off x="4256560" y="2856723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C17038-5954-4C3D-A553-7818E6C74DD7}"/>
              </a:ext>
            </a:extLst>
          </p:cNvPr>
          <p:cNvSpPr/>
          <p:nvPr/>
        </p:nvSpPr>
        <p:spPr>
          <a:xfrm>
            <a:off x="3310713" y="3441080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412DA-94F5-490E-86EF-AB43AD6398E7}"/>
              </a:ext>
            </a:extLst>
          </p:cNvPr>
          <p:cNvSpPr/>
          <p:nvPr/>
        </p:nvSpPr>
        <p:spPr>
          <a:xfrm>
            <a:off x="3741134" y="4137261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646CAD-602A-4FCB-9C8B-2A4DAE988409}"/>
              </a:ext>
            </a:extLst>
          </p:cNvPr>
          <p:cNvSpPr/>
          <p:nvPr/>
        </p:nvSpPr>
        <p:spPr>
          <a:xfrm>
            <a:off x="2649531" y="4750225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069A3B8-A1D3-4589-84B9-7DB680EDB851}"/>
              </a:ext>
            </a:extLst>
          </p:cNvPr>
          <p:cNvSpPr/>
          <p:nvPr/>
        </p:nvSpPr>
        <p:spPr>
          <a:xfrm>
            <a:off x="3541298" y="5382292"/>
            <a:ext cx="399672" cy="39967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76211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45055" y="1052185"/>
          <a:ext cx="697963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President vetoes a proposed tax bill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of government is divided and shared between the federal and state levels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branch of the federal government has the power and means to limit/restrict the powers of the others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rgbClr val="002060"/>
                          </a:solidFill>
                        </a:rPr>
                        <a:t>Both the federal and states’ governments may levy taxes, enforce laws, and prosecute criminals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Only Congress has the power to declare war, while the President has the role of Commander-in-Chief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branch of the federal government has specified powers that they do not share with the others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177469" y="1199967"/>
          <a:ext cx="326947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Separation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of Powers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Federalism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Checks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and Balances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45055" y="173019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of principles of government to the name in which they are best associated.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6588" y="24542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0FBCEA-50DE-4A06-99D7-EAC623A3A8A1}"/>
              </a:ext>
            </a:extLst>
          </p:cNvPr>
          <p:cNvGrpSpPr/>
          <p:nvPr/>
        </p:nvGrpSpPr>
        <p:grpSpPr>
          <a:xfrm>
            <a:off x="6020295" y="1263665"/>
            <a:ext cx="3727736" cy="430887"/>
            <a:chOff x="2953927" y="1774955"/>
            <a:chExt cx="3727736" cy="43088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455DFD-EAE9-4133-AFD2-4DF9EB992F60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608C89-0F5D-4636-A03A-47A30114EAC1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Checks and Balances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1FD39-32B5-4161-B043-6DB4E59ABCE0}"/>
              </a:ext>
            </a:extLst>
          </p:cNvPr>
          <p:cNvGrpSpPr/>
          <p:nvPr/>
        </p:nvGrpSpPr>
        <p:grpSpPr>
          <a:xfrm>
            <a:off x="4467335" y="2237496"/>
            <a:ext cx="3727736" cy="430887"/>
            <a:chOff x="2953927" y="1774955"/>
            <a:chExt cx="3727736" cy="43088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3826388-B685-4D24-97D1-E42C27ED8AA5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33842A-86C8-4584-85F9-1304CB935326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Federalism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D0524B-3D6B-4D61-BDF4-CEA6E6D3515B}"/>
              </a:ext>
            </a:extLst>
          </p:cNvPr>
          <p:cNvGrpSpPr/>
          <p:nvPr/>
        </p:nvGrpSpPr>
        <p:grpSpPr>
          <a:xfrm>
            <a:off x="7460464" y="2902895"/>
            <a:ext cx="3727736" cy="430887"/>
            <a:chOff x="2953927" y="1774955"/>
            <a:chExt cx="3727736" cy="43088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059754B-915C-46DE-A946-420F669D8278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A54354-5DD1-4775-B45B-CE04EA22A7BA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Checks and Balances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A08B76-97D4-4021-A577-8CD5AE4075BC}"/>
              </a:ext>
            </a:extLst>
          </p:cNvPr>
          <p:cNvGrpSpPr/>
          <p:nvPr/>
        </p:nvGrpSpPr>
        <p:grpSpPr>
          <a:xfrm>
            <a:off x="7196794" y="3729216"/>
            <a:ext cx="3727736" cy="430887"/>
            <a:chOff x="2953927" y="1774955"/>
            <a:chExt cx="3727736" cy="43088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ACF027D-6411-4505-B81F-EC5257EC388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5BE1233-D44C-4240-BF27-ADDAEFB91784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Federalism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EB224E-8346-4198-88FA-67C8F9958EF3}"/>
              </a:ext>
            </a:extLst>
          </p:cNvPr>
          <p:cNvGrpSpPr/>
          <p:nvPr/>
        </p:nvGrpSpPr>
        <p:grpSpPr>
          <a:xfrm>
            <a:off x="7573894" y="4468667"/>
            <a:ext cx="3727736" cy="430887"/>
            <a:chOff x="2953927" y="1774955"/>
            <a:chExt cx="3727736" cy="430887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DB71CE3-AF28-4170-968E-624BB8B8DEF2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E68FD72-5D79-4346-BAD4-AA725D46E512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Separation of Powers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0CB165-C498-4A9E-8FC7-9336DE9455C7}"/>
              </a:ext>
            </a:extLst>
          </p:cNvPr>
          <p:cNvGrpSpPr/>
          <p:nvPr/>
        </p:nvGrpSpPr>
        <p:grpSpPr>
          <a:xfrm>
            <a:off x="7261163" y="5378891"/>
            <a:ext cx="3727736" cy="430887"/>
            <a:chOff x="2953927" y="1774955"/>
            <a:chExt cx="3727736" cy="430887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A2DF9B0-07F9-416C-B299-449B8D75FC29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32FDD5-7EA8-4CAE-B476-3E62E9039C5D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Separation of Powers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251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3641" y="87244"/>
          <a:ext cx="10147276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4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8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diagram and answer the question.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07852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Bill is voted on by both houses and passes by a majority vote; sent to President’s desk</a:t>
            </a:r>
          </a:p>
        </p:txBody>
      </p:sp>
      <p:cxnSp>
        <p:nvCxnSpPr>
          <p:cNvPr id="5" name="Straight Arrow Connector 4"/>
          <p:cNvCxnSpPr>
            <a:stCxn id="3" idx="3"/>
            <a:endCxn id="8" idx="1"/>
          </p:cNvCxnSpPr>
          <p:nvPr/>
        </p:nvCxnSpPr>
        <p:spPr>
          <a:xfrm>
            <a:off x="3972493" y="2688699"/>
            <a:ext cx="448116" cy="0"/>
          </a:xfrm>
          <a:prstGeom prst="straightConnector1">
            <a:avLst/>
          </a:prstGeom>
          <a:ln w="5715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20609" y="1610797"/>
            <a:ext cx="2912757" cy="2155804"/>
            <a:chOff x="1507852" y="1610797"/>
            <a:chExt cx="2912757" cy="1853023"/>
          </a:xfrm>
        </p:grpSpPr>
        <p:sp>
          <p:nvSpPr>
            <p:cNvPr id="8" name="Rectangle 7"/>
            <p:cNvSpPr/>
            <p:nvPr/>
          </p:nvSpPr>
          <p:spPr>
            <a:xfrm>
              <a:off x="1507852" y="1610797"/>
              <a:ext cx="2464641" cy="1853023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2060"/>
                  </a:solidFill>
                </a:rPr>
                <a:t>President declines to sign bill sends back to Congress with veto 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>
            <a:xfrm>
              <a:off x="3972493" y="2537309"/>
              <a:ext cx="448116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345478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?</a:t>
            </a:r>
            <a:r>
              <a:rPr lang="en-US" sz="2000" u="sng" dirty="0">
                <a:solidFill>
                  <a:srgbClr val="002060"/>
                </a:solidFill>
              </a:rPr>
              <a:t> 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79291" y="812783"/>
          <a:ext cx="10147275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1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for Making Laws in the United States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1423" y="4032870"/>
          <a:ext cx="10147275" cy="246888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6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7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the next step in </a:t>
                      </a:r>
                      <a:r>
                        <a:rPr lang="en-US" sz="2200" b="1" i="0" u="non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process?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President’s staff re-writes bill to his liking; he signs into law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Congress over-rides President’s veto with 3/4ths majority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both houses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Congress over-rides President’s veto with 2/3rds majority in both houses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President’s staff re-writes bill to his liking; submits to Congress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F905A28E-9F93-431F-9872-895A0A3C1E52}"/>
              </a:ext>
            </a:extLst>
          </p:cNvPr>
          <p:cNvSpPr/>
          <p:nvPr/>
        </p:nvSpPr>
        <p:spPr>
          <a:xfrm>
            <a:off x="237704" y="5567460"/>
            <a:ext cx="8982496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51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7312" y="36664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chamber of Congress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04592" y="1403513"/>
          <a:ext cx="377308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House of Representatives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Senate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2337" y="798664"/>
          <a:ext cx="7866996" cy="60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6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Members represent one of several districts drawn in the state from which they are 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Comprised of 100 members; two from each 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Intended to be the more deliberate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careful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body; focused at the longer-term good of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Comprised of 435 members; each state with a number proportional to their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1/3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 of members up for reelection every other year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Intended to be the body most accountable, and closest, to the demands of the electorate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); focused on the short-term needs of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177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Members represent the entire state from which they are 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431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members up for reelection every other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147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8399" y="14762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D721FF-27C8-4F34-8903-109895685FE3}"/>
              </a:ext>
            </a:extLst>
          </p:cNvPr>
          <p:cNvGrpSpPr/>
          <p:nvPr/>
        </p:nvGrpSpPr>
        <p:grpSpPr>
          <a:xfrm>
            <a:off x="4470230" y="1174113"/>
            <a:ext cx="3727736" cy="430887"/>
            <a:chOff x="2953927" y="1774955"/>
            <a:chExt cx="3727736" cy="4308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E1B0313-3704-4C73-B1BC-69E83E8F9C1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22D146-1C78-4ABC-95E6-866D0293B93C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House of Representatives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55FBFC-E5C0-43BC-98A5-1675CA5CE7F1}"/>
              </a:ext>
            </a:extLst>
          </p:cNvPr>
          <p:cNvGrpSpPr/>
          <p:nvPr/>
        </p:nvGrpSpPr>
        <p:grpSpPr>
          <a:xfrm>
            <a:off x="7125160" y="1746592"/>
            <a:ext cx="3727736" cy="430887"/>
            <a:chOff x="2953927" y="1774955"/>
            <a:chExt cx="3727736" cy="4308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C9F7CAE-B4DE-47BF-8B94-282A55EA34FA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DFBB8B7-C6C7-44EB-AF88-D89CAB98A78D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Senate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9574EA-10DD-4D4D-A285-9D09CC392409}"/>
              </a:ext>
            </a:extLst>
          </p:cNvPr>
          <p:cNvGrpSpPr/>
          <p:nvPr/>
        </p:nvGrpSpPr>
        <p:grpSpPr>
          <a:xfrm>
            <a:off x="4869901" y="3309825"/>
            <a:ext cx="3727736" cy="430887"/>
            <a:chOff x="2953927" y="1774955"/>
            <a:chExt cx="3727736" cy="43088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149CCA7-05A5-402F-B730-30248C139ED1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H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AC74820-0D6F-4FDB-AAB3-5FAB95AD7AE8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House of Representatives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1A09D98-92D2-41FB-A6FF-B33D25BD9063}"/>
              </a:ext>
            </a:extLst>
          </p:cNvPr>
          <p:cNvGrpSpPr/>
          <p:nvPr/>
        </p:nvGrpSpPr>
        <p:grpSpPr>
          <a:xfrm>
            <a:off x="4287996" y="5030258"/>
            <a:ext cx="3727736" cy="430887"/>
            <a:chOff x="2953927" y="1774955"/>
            <a:chExt cx="3727736" cy="430887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A502EAE-8FD6-4860-B329-4FF741ADC90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H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7DBB474-B281-493E-AC3E-A7B90D8547C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House of Representatives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F4374EE-F63D-47F5-93E9-F24E0C94D05E}"/>
              </a:ext>
            </a:extLst>
          </p:cNvPr>
          <p:cNvGrpSpPr/>
          <p:nvPr/>
        </p:nvGrpSpPr>
        <p:grpSpPr>
          <a:xfrm>
            <a:off x="6531778" y="6225657"/>
            <a:ext cx="3727736" cy="430887"/>
            <a:chOff x="2953927" y="1774955"/>
            <a:chExt cx="3727736" cy="43088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CAD09CD-C181-4156-A606-4BB3596942F0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H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B889401-B0FD-4651-BD3E-F41A0C40138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House of Representatives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0792196-A3C3-4CC6-B443-961110E175AF}"/>
              </a:ext>
            </a:extLst>
          </p:cNvPr>
          <p:cNvGrpSpPr/>
          <p:nvPr/>
        </p:nvGrpSpPr>
        <p:grpSpPr>
          <a:xfrm>
            <a:off x="5269572" y="2570720"/>
            <a:ext cx="3727736" cy="430887"/>
            <a:chOff x="2953927" y="1774955"/>
            <a:chExt cx="3727736" cy="430887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4955789-3A52-4D3B-B7A2-61F968D2A0D4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47AAD21-AE1B-49D9-98F3-FA7DDE0677D0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Senate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9B77623-E43A-4A50-9C50-0136803D723D}"/>
              </a:ext>
            </a:extLst>
          </p:cNvPr>
          <p:cNvGrpSpPr/>
          <p:nvPr/>
        </p:nvGrpSpPr>
        <p:grpSpPr>
          <a:xfrm>
            <a:off x="7076784" y="3874501"/>
            <a:ext cx="3727736" cy="430887"/>
            <a:chOff x="2953927" y="1774955"/>
            <a:chExt cx="3727736" cy="430887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B492C97-F522-4679-BBC2-53B0C1254C58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6BA6165-67BC-4B70-9C84-AFC0C351F04D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Senate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4BA772E-21F9-4D25-AF55-007FA29DAE64}"/>
              </a:ext>
            </a:extLst>
          </p:cNvPr>
          <p:cNvGrpSpPr/>
          <p:nvPr/>
        </p:nvGrpSpPr>
        <p:grpSpPr>
          <a:xfrm>
            <a:off x="2112723" y="5836595"/>
            <a:ext cx="3727736" cy="430887"/>
            <a:chOff x="2953927" y="1774955"/>
            <a:chExt cx="3727736" cy="43088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E0898A6-04A1-4DB6-88C0-EC4127B87461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A545DF7-FE61-48F0-9223-917F5CDE6342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Senate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8775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1541" y="39859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4950" y="361438"/>
            <a:ext cx="10453223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list below describes the process for making laws in the United States.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the order in which they occur.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573" y="2076238"/>
          <a:ext cx="10308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Bill is sent President’s desk for signature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goes to committee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is introduced to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becomes a law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is sent to Congress; voted on by both houses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A02E8A1-1603-4F66-8C31-4DF9CD279018}"/>
              </a:ext>
            </a:extLst>
          </p:cNvPr>
          <p:cNvSpPr txBox="1"/>
          <p:nvPr/>
        </p:nvSpPr>
        <p:spPr>
          <a:xfrm>
            <a:off x="7298108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C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F6FE6CAB-FD0C-426A-B4BE-BA84D1CD248E}"/>
              </a:ext>
            </a:extLst>
          </p:cNvPr>
          <p:cNvSpPr/>
          <p:nvPr/>
        </p:nvSpPr>
        <p:spPr>
          <a:xfrm>
            <a:off x="1259573" y="3429000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A1CBA7-36ED-47E0-941F-0B530ADF1A38}"/>
              </a:ext>
            </a:extLst>
          </p:cNvPr>
          <p:cNvSpPr txBox="1"/>
          <p:nvPr/>
        </p:nvSpPr>
        <p:spPr>
          <a:xfrm>
            <a:off x="7969406" y="1134947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E398B4B9-9E56-494F-B615-0E584EC8886D}"/>
              </a:ext>
            </a:extLst>
          </p:cNvPr>
          <p:cNvSpPr/>
          <p:nvPr/>
        </p:nvSpPr>
        <p:spPr>
          <a:xfrm>
            <a:off x="1259573" y="2826010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005808-93CD-49D9-83C5-3627FFEDECBF}"/>
              </a:ext>
            </a:extLst>
          </p:cNvPr>
          <p:cNvSpPr txBox="1"/>
          <p:nvPr/>
        </p:nvSpPr>
        <p:spPr>
          <a:xfrm>
            <a:off x="8640704" y="1136335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A34F8882-0D83-4206-838F-FC6D50BB8B11}"/>
              </a:ext>
            </a:extLst>
          </p:cNvPr>
          <p:cNvSpPr/>
          <p:nvPr/>
        </p:nvSpPr>
        <p:spPr>
          <a:xfrm>
            <a:off x="1259573" y="4758267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6A8A3A-4263-4BF4-A421-E6076D76F695}"/>
              </a:ext>
            </a:extLst>
          </p:cNvPr>
          <p:cNvSpPr txBox="1"/>
          <p:nvPr/>
        </p:nvSpPr>
        <p:spPr>
          <a:xfrm>
            <a:off x="9312002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8473A64F-8B53-4809-8C81-D3B997F7DC4C}"/>
              </a:ext>
            </a:extLst>
          </p:cNvPr>
          <p:cNvSpPr/>
          <p:nvPr/>
        </p:nvSpPr>
        <p:spPr>
          <a:xfrm>
            <a:off x="1259573" y="2194684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83C40E-A3C5-4509-AE29-7E3C0382BBAF}"/>
              </a:ext>
            </a:extLst>
          </p:cNvPr>
          <p:cNvSpPr txBox="1"/>
          <p:nvPr/>
        </p:nvSpPr>
        <p:spPr>
          <a:xfrm>
            <a:off x="9983300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961C7DC5-25FA-4CC9-8AB8-35221B98FE67}"/>
              </a:ext>
            </a:extLst>
          </p:cNvPr>
          <p:cNvSpPr/>
          <p:nvPr/>
        </p:nvSpPr>
        <p:spPr>
          <a:xfrm>
            <a:off x="1259573" y="4093633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9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0072" y="1640840"/>
          <a:ext cx="2486003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Over-ride 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Appointment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88861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00549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Confirmation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78343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8995" y="41923"/>
          <a:ext cx="10854010" cy="15482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of checks that each branch in which they are best associated. </a:t>
                      </a:r>
                      <a:r>
                        <a:rPr lang="en-US" sz="2200" b="1" u="sng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Some will have more than one answer. </a:t>
                      </a:r>
                      <a:r>
                        <a:rPr lang="en-US" sz="2200" b="0" u="none" baseline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u="none" baseline="0" dirty="0">
                          <a:solidFill>
                            <a:srgbClr val="C00000"/>
                          </a:solidFill>
                        </a:rPr>
                        <a:t>Read the chart from Left to right</a:t>
                      </a:r>
                      <a:endParaRPr lang="en-US" sz="2200" b="1" i="1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2554" y="24542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7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EC9897C0-C7E0-44E0-8917-EA4F5F55D49D}"/>
              </a:ext>
            </a:extLst>
          </p:cNvPr>
          <p:cNvGraphicFramePr>
            <a:graphicFrameLocks noGrp="1"/>
          </p:cNvGraphicFramePr>
          <p:nvPr/>
        </p:nvGraphicFramePr>
        <p:xfrm>
          <a:off x="351751" y="1645092"/>
          <a:ext cx="8525164" cy="4450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1291">
                  <a:extLst>
                    <a:ext uri="{9D8B030D-6E8A-4147-A177-3AD203B41FA5}">
                      <a16:colId xmlns:a16="http://schemas.microsoft.com/office/drawing/2014/main" val="1845077518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3801952948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2292457783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3630785475"/>
                    </a:ext>
                  </a:extLst>
                </a:gridCol>
              </a:tblGrid>
              <a:tr h="1112727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LEGISLATIVE 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EXECUTIVE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JUDICIAL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253738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LEGISLATIVE 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547952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EXECUTIVE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908063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JUDICIAL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066161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39FFA29E-5873-478E-9456-2336F1030575}"/>
              </a:ext>
            </a:extLst>
          </p:cNvPr>
          <p:cNvSpPr/>
          <p:nvPr/>
        </p:nvSpPr>
        <p:spPr>
          <a:xfrm>
            <a:off x="5366327" y="3103880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EC1E20-CA18-4935-BE6C-BD872CCB8639}"/>
              </a:ext>
            </a:extLst>
          </p:cNvPr>
          <p:cNvSpPr/>
          <p:nvPr/>
        </p:nvSpPr>
        <p:spPr>
          <a:xfrm>
            <a:off x="7553036" y="3106506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FDDD52C-CD54-49F9-A128-6C4BD983185A}"/>
              </a:ext>
            </a:extLst>
          </p:cNvPr>
          <p:cNvSpPr/>
          <p:nvPr/>
        </p:nvSpPr>
        <p:spPr>
          <a:xfrm>
            <a:off x="3301231" y="4265074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8C88BBC-4327-4E39-B10A-C261F6D386B2}"/>
              </a:ext>
            </a:extLst>
          </p:cNvPr>
          <p:cNvSpPr/>
          <p:nvPr/>
        </p:nvSpPr>
        <p:spPr>
          <a:xfrm>
            <a:off x="7553036" y="4265074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8DD8DE-8E86-477E-A596-6DC875094EE7}"/>
              </a:ext>
            </a:extLst>
          </p:cNvPr>
          <p:cNvSpPr/>
          <p:nvPr/>
        </p:nvSpPr>
        <p:spPr>
          <a:xfrm>
            <a:off x="3301231" y="5382549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6F2A2D-2D1F-4849-ADAD-3A0D2A143F0D}"/>
              </a:ext>
            </a:extLst>
          </p:cNvPr>
          <p:cNvSpPr/>
          <p:nvPr/>
        </p:nvSpPr>
        <p:spPr>
          <a:xfrm>
            <a:off x="5366327" y="5382549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F</a:t>
            </a:r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2DF79405-2E56-4DB3-846C-3A629367B918}"/>
              </a:ext>
            </a:extLst>
          </p:cNvPr>
          <p:cNvSpPr/>
          <p:nvPr/>
        </p:nvSpPr>
        <p:spPr>
          <a:xfrm>
            <a:off x="1803237" y="3069744"/>
            <a:ext cx="819889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Striped Right 14">
            <a:extLst>
              <a:ext uri="{FF2B5EF4-FFF2-40B4-BE49-F238E27FC236}">
                <a16:creationId xmlns:a16="http://schemas.microsoft.com/office/drawing/2014/main" id="{B6741EAD-C4BC-4384-9E90-A25D1CD71187}"/>
              </a:ext>
            </a:extLst>
          </p:cNvPr>
          <p:cNvSpPr/>
          <p:nvPr/>
        </p:nvSpPr>
        <p:spPr>
          <a:xfrm>
            <a:off x="1803238" y="4171508"/>
            <a:ext cx="819888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6EDFC800-E345-4DC8-8C44-5188B844492A}"/>
              </a:ext>
            </a:extLst>
          </p:cNvPr>
          <p:cNvSpPr/>
          <p:nvPr/>
        </p:nvSpPr>
        <p:spPr>
          <a:xfrm>
            <a:off x="1803238" y="5273272"/>
            <a:ext cx="819888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id="{E786F153-AC9E-4B91-B6BB-633E344229CF}"/>
              </a:ext>
            </a:extLst>
          </p:cNvPr>
          <p:cNvSpPr/>
          <p:nvPr/>
        </p:nvSpPr>
        <p:spPr>
          <a:xfrm>
            <a:off x="4614333" y="1146735"/>
            <a:ext cx="501236" cy="443445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493C90-FE82-43D0-A299-9456040DC2DB}"/>
              </a:ext>
            </a:extLst>
          </p:cNvPr>
          <p:cNvGrpSpPr/>
          <p:nvPr/>
        </p:nvGrpSpPr>
        <p:grpSpPr>
          <a:xfrm>
            <a:off x="4668994" y="3483544"/>
            <a:ext cx="2066276" cy="381368"/>
            <a:chOff x="2953927" y="1774955"/>
            <a:chExt cx="2066276" cy="38136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E05833-A157-4D53-B919-0FE274BD8564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1D7F91-1C5E-4533-A0B7-458B9277126D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Over-ride veto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E3286B-BBD4-4257-9AE5-DA8C41AC55E9}"/>
              </a:ext>
            </a:extLst>
          </p:cNvPr>
          <p:cNvGrpSpPr/>
          <p:nvPr/>
        </p:nvGrpSpPr>
        <p:grpSpPr>
          <a:xfrm>
            <a:off x="6790227" y="3470551"/>
            <a:ext cx="2066276" cy="381368"/>
            <a:chOff x="2953927" y="1774955"/>
            <a:chExt cx="2066276" cy="38136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002DBC-577F-4BA0-8D1F-30F01742A32D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F964D4-D829-46C0-96EB-D28251A4F7EE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Confirmation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33A7A3-195A-4CC9-AFF4-CA22B224D01E}"/>
              </a:ext>
            </a:extLst>
          </p:cNvPr>
          <p:cNvGrpSpPr/>
          <p:nvPr/>
        </p:nvGrpSpPr>
        <p:grpSpPr>
          <a:xfrm>
            <a:off x="2655247" y="4598034"/>
            <a:ext cx="2066276" cy="381368"/>
            <a:chOff x="2953927" y="1774955"/>
            <a:chExt cx="2066276" cy="38136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FC57EBD-AE37-4DBD-B61F-697A711DB152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B5096B9-F0D5-4AA4-A3CF-91BC8EC5DD00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veto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DAC5EA9-FC6C-47A6-821A-82608A2AFAAC}"/>
              </a:ext>
            </a:extLst>
          </p:cNvPr>
          <p:cNvGrpSpPr/>
          <p:nvPr/>
        </p:nvGrpSpPr>
        <p:grpSpPr>
          <a:xfrm>
            <a:off x="6810639" y="4585998"/>
            <a:ext cx="2066276" cy="381368"/>
            <a:chOff x="2953927" y="1774955"/>
            <a:chExt cx="2066276" cy="38136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35E2724-B2F6-495C-8AF1-CE04793E2557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9FD56A6-5CF0-44DD-9C4A-24D0298DB432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Appointment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3CBFFE-A9F0-4A00-AECF-539251481070}"/>
              </a:ext>
            </a:extLst>
          </p:cNvPr>
          <p:cNvGrpSpPr/>
          <p:nvPr/>
        </p:nvGrpSpPr>
        <p:grpSpPr>
          <a:xfrm>
            <a:off x="4648245" y="5729905"/>
            <a:ext cx="2066276" cy="381368"/>
            <a:chOff x="2953927" y="1774955"/>
            <a:chExt cx="2066276" cy="38136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ED839E6-357C-4239-BE97-130E28D74989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3355CE8-D669-45FA-855B-1CDD775785E8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Judicial Review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75B5333-ABCE-4B24-8CC9-A3E4860C0013}"/>
              </a:ext>
            </a:extLst>
          </p:cNvPr>
          <p:cNvGrpSpPr/>
          <p:nvPr/>
        </p:nvGrpSpPr>
        <p:grpSpPr>
          <a:xfrm>
            <a:off x="4633435" y="2781113"/>
            <a:ext cx="2066276" cy="381368"/>
            <a:chOff x="2953927" y="1774955"/>
            <a:chExt cx="2066276" cy="38136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DDFFF4A-1567-4510-A9B9-5BCD7960D3E7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4D4B73-4AE0-4396-AC96-7427C96BE1B7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Impeachment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F9308D-2FD6-49A6-AB9F-478E39348F72}"/>
              </a:ext>
            </a:extLst>
          </p:cNvPr>
          <p:cNvGrpSpPr/>
          <p:nvPr/>
        </p:nvGrpSpPr>
        <p:grpSpPr>
          <a:xfrm>
            <a:off x="6773104" y="2781113"/>
            <a:ext cx="2066276" cy="381368"/>
            <a:chOff x="2953927" y="1774955"/>
            <a:chExt cx="2066276" cy="38136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62C8902-7044-4793-B94D-5B150D6A6D15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BF99B19-060A-4C6D-A683-739DA3B0BB61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Impeachment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C3EE86-D36D-4FE4-8F6B-FB9C0D415886}"/>
              </a:ext>
            </a:extLst>
          </p:cNvPr>
          <p:cNvGrpSpPr/>
          <p:nvPr/>
        </p:nvGrpSpPr>
        <p:grpSpPr>
          <a:xfrm>
            <a:off x="2567159" y="5718841"/>
            <a:ext cx="2066276" cy="381368"/>
            <a:chOff x="2953927" y="1774955"/>
            <a:chExt cx="2066276" cy="381368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CF22A24-E233-46E2-A37B-54A80844B758}"/>
                </a:ext>
              </a:extLst>
            </p:cNvPr>
            <p:cNvSpPr/>
            <p:nvPr/>
          </p:nvSpPr>
          <p:spPr>
            <a:xfrm>
              <a:off x="2953927" y="1790563"/>
              <a:ext cx="365760" cy="36576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CDB7731-F05A-40E1-BEC3-C1AD91BA50AE}"/>
                </a:ext>
              </a:extLst>
            </p:cNvPr>
            <p:cNvSpPr/>
            <p:nvPr/>
          </p:nvSpPr>
          <p:spPr>
            <a:xfrm>
              <a:off x="3353599" y="1774955"/>
              <a:ext cx="16666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Judicial Review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153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232" y="25562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46A64FA-F122-402A-83EF-1472129E72D1}"/>
              </a:ext>
            </a:extLst>
          </p:cNvPr>
          <p:cNvGraphicFramePr>
            <a:graphicFrameLocks noGrp="1"/>
          </p:cNvGraphicFramePr>
          <p:nvPr/>
        </p:nvGraphicFramePr>
        <p:xfrm>
          <a:off x="7506230" y="975086"/>
          <a:ext cx="4268944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Stats’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States’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States’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79C078D-2D81-443F-8DD7-12FB2A657DC3}"/>
              </a:ext>
            </a:extLst>
          </p:cNvPr>
          <p:cNvGrpSpPr/>
          <p:nvPr/>
        </p:nvGrpSpPr>
        <p:grpSpPr>
          <a:xfrm>
            <a:off x="323737" y="1607476"/>
            <a:ext cx="6614514" cy="4292165"/>
            <a:chOff x="185192" y="1073243"/>
            <a:chExt cx="6614514" cy="42921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CF3D084-AA81-44DE-B773-287BD28D8863}"/>
                </a:ext>
              </a:extLst>
            </p:cNvPr>
            <p:cNvGrpSpPr/>
            <p:nvPr/>
          </p:nvGrpSpPr>
          <p:grpSpPr>
            <a:xfrm>
              <a:off x="185192" y="1091525"/>
              <a:ext cx="6614514" cy="4273883"/>
              <a:chOff x="1667933" y="-10156"/>
              <a:chExt cx="6614514" cy="427388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5CEED4E-163A-441E-A15F-1CE05ACF0549}"/>
                  </a:ext>
                </a:extLst>
              </p:cNvPr>
              <p:cNvSpPr/>
              <p:nvPr/>
            </p:nvSpPr>
            <p:spPr>
              <a:xfrm>
                <a:off x="1667933" y="-10156"/>
                <a:ext cx="3022600" cy="426541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76EF68-9834-424B-B705-845929771589}"/>
                  </a:ext>
                </a:extLst>
              </p:cNvPr>
              <p:cNvSpPr/>
              <p:nvPr/>
            </p:nvSpPr>
            <p:spPr>
              <a:xfrm>
                <a:off x="1931186" y="374668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FC49699-922D-4C11-A7B7-7755F8458EE0}"/>
                  </a:ext>
                </a:extLst>
              </p:cNvPr>
              <p:cNvSpPr/>
              <p:nvPr/>
            </p:nvSpPr>
            <p:spPr>
              <a:xfrm>
                <a:off x="5259847" y="-10155"/>
                <a:ext cx="3022600" cy="427388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70B4FD4-815F-4BB7-B362-016AFFFF74E9}"/>
                  </a:ext>
                </a:extLst>
              </p:cNvPr>
              <p:cNvSpPr/>
              <p:nvPr/>
            </p:nvSpPr>
            <p:spPr>
              <a:xfrm>
                <a:off x="1931186" y="2291693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DB2A0FD-9733-471D-BE9F-CC636AC6435E}"/>
                  </a:ext>
                </a:extLst>
              </p:cNvPr>
              <p:cNvSpPr/>
              <p:nvPr/>
            </p:nvSpPr>
            <p:spPr>
              <a:xfrm>
                <a:off x="5521053" y="374667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204EF08-8392-4C88-B1AF-FF87F0222DC1}"/>
                  </a:ext>
                </a:extLst>
              </p:cNvPr>
              <p:cNvSpPr/>
              <p:nvPr/>
            </p:nvSpPr>
            <p:spPr>
              <a:xfrm>
                <a:off x="5521053" y="2322260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44181B-82F0-49F1-B777-2D7C994C60B0}"/>
                  </a:ext>
                </a:extLst>
              </p:cNvPr>
              <p:cNvSpPr txBox="1"/>
              <p:nvPr/>
            </p:nvSpPr>
            <p:spPr>
              <a:xfrm>
                <a:off x="2795206" y="1942175"/>
                <a:ext cx="73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002060"/>
                    </a:solidFill>
                  </a:rPr>
                  <a:t>OR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1FB19A-0E77-4A81-A560-D73D77377A66}"/>
                  </a:ext>
                </a:extLst>
              </p:cNvPr>
              <p:cNvSpPr txBox="1"/>
              <p:nvPr/>
            </p:nvSpPr>
            <p:spPr>
              <a:xfrm>
                <a:off x="6385073" y="1959569"/>
                <a:ext cx="736600" cy="40011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002060"/>
                    </a:solidFill>
                  </a:rPr>
                  <a:t>OR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A2D48B-A178-444A-BD8F-DB0224883348}"/>
                </a:ext>
              </a:extLst>
            </p:cNvPr>
            <p:cNvSpPr txBox="1"/>
            <p:nvPr/>
          </p:nvSpPr>
          <p:spPr>
            <a:xfrm>
              <a:off x="879114" y="1073243"/>
              <a:ext cx="1600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PROPOSAL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34E412-99A4-4282-AE34-857E6A1B5032}"/>
                </a:ext>
              </a:extLst>
            </p:cNvPr>
            <p:cNvSpPr txBox="1"/>
            <p:nvPr/>
          </p:nvSpPr>
          <p:spPr>
            <a:xfrm>
              <a:off x="4401947" y="1095954"/>
              <a:ext cx="1772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RATIFICATION</a:t>
              </a:r>
            </a:p>
          </p:txBody>
        </p:sp>
        <p:sp>
          <p:nvSpPr>
            <p:cNvPr id="45" name="Arrow: Striped Right 44">
              <a:extLst>
                <a:ext uri="{FF2B5EF4-FFF2-40B4-BE49-F238E27FC236}">
                  <a16:creationId xmlns:a16="http://schemas.microsoft.com/office/drawing/2014/main" id="{285CA59D-0ECE-4218-A265-F3D186BC243E}"/>
                </a:ext>
              </a:extLst>
            </p:cNvPr>
            <p:cNvSpPr/>
            <p:nvPr/>
          </p:nvSpPr>
          <p:spPr>
            <a:xfrm>
              <a:off x="3057592" y="2830532"/>
              <a:ext cx="869715" cy="787400"/>
            </a:xfrm>
            <a:prstGeom prst="striped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4A76B02-2956-4EDD-9254-734E21440232}"/>
                </a:ext>
              </a:extLst>
            </p:cNvPr>
            <p:cNvSpPr/>
            <p:nvPr/>
          </p:nvSpPr>
          <p:spPr>
            <a:xfrm>
              <a:off x="1397857" y="3871229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4374304-1722-464E-9619-53C5272A2C51}"/>
                </a:ext>
              </a:extLst>
            </p:cNvPr>
            <p:cNvSpPr/>
            <p:nvPr/>
          </p:nvSpPr>
          <p:spPr>
            <a:xfrm>
              <a:off x="1422202" y="2055745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8D41FF0-767D-404E-96B9-28D9A4AF455E}"/>
                </a:ext>
              </a:extLst>
            </p:cNvPr>
            <p:cNvSpPr/>
            <p:nvPr/>
          </p:nvSpPr>
          <p:spPr>
            <a:xfrm>
              <a:off x="5006030" y="2055745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8830FA2-BC80-49D9-ACAB-50E1BA75D787}"/>
                </a:ext>
              </a:extLst>
            </p:cNvPr>
            <p:cNvSpPr/>
            <p:nvPr/>
          </p:nvSpPr>
          <p:spPr>
            <a:xfrm>
              <a:off x="5006030" y="3871229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5A5A8C-6970-46D5-A759-A41EF074964E}"/>
              </a:ext>
            </a:extLst>
          </p:cNvPr>
          <p:cNvGraphicFramePr>
            <a:graphicFrameLocks noGrp="1"/>
          </p:cNvGraphicFramePr>
          <p:nvPr/>
        </p:nvGraphicFramePr>
        <p:xfrm>
          <a:off x="668995" y="166010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diagram below by matching the letters to the number which best describes them.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3D20F717-6111-4122-99E9-0A749051D015}"/>
              </a:ext>
            </a:extLst>
          </p:cNvPr>
          <p:cNvSpPr txBox="1"/>
          <p:nvPr/>
        </p:nvSpPr>
        <p:spPr>
          <a:xfrm>
            <a:off x="323737" y="1021221"/>
            <a:ext cx="6614514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CONSTITUTIONAL AMENDMENT PROCESS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5AC1558-7A19-4470-8410-2885C71426DD}"/>
              </a:ext>
            </a:extLst>
          </p:cNvPr>
          <p:cNvGrpSpPr/>
          <p:nvPr/>
        </p:nvGrpSpPr>
        <p:grpSpPr>
          <a:xfrm>
            <a:off x="449121" y="3074680"/>
            <a:ext cx="3727736" cy="430887"/>
            <a:chOff x="2953927" y="1774955"/>
            <a:chExt cx="3727736" cy="430887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1ABA82-BC3B-42C9-B15F-6C0CB620D68D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BD6396D-0B8F-43CA-9522-92DAD79F6F4B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2/3rds of Congress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03D7FFE-5F15-4831-94AB-0DC140DC05AA}"/>
              </a:ext>
            </a:extLst>
          </p:cNvPr>
          <p:cNvGrpSpPr/>
          <p:nvPr/>
        </p:nvGrpSpPr>
        <p:grpSpPr>
          <a:xfrm>
            <a:off x="449121" y="5016797"/>
            <a:ext cx="3727736" cy="769441"/>
            <a:chOff x="2953927" y="1774955"/>
            <a:chExt cx="3727736" cy="76944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40FA1C0-51B8-4C08-B6DF-9AE07BE0D8C9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EC81B6A-9DB9-40D1-B1AA-F4DC2FE6F7BC}"/>
                </a:ext>
              </a:extLst>
            </p:cNvPr>
            <p:cNvSpPr/>
            <p:nvPr/>
          </p:nvSpPr>
          <p:spPr>
            <a:xfrm>
              <a:off x="3353598" y="1774955"/>
              <a:ext cx="332806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2/3rds of states Convention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62ED1B1-F165-4B7D-BAAA-7C6FB127A907}"/>
              </a:ext>
            </a:extLst>
          </p:cNvPr>
          <p:cNvGrpSpPr/>
          <p:nvPr/>
        </p:nvGrpSpPr>
        <p:grpSpPr>
          <a:xfrm>
            <a:off x="3914316" y="3125116"/>
            <a:ext cx="3727736" cy="430887"/>
            <a:chOff x="2953927" y="1774955"/>
            <a:chExt cx="3727736" cy="430887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37E98A7-80F8-45B5-900D-854ECA4F8CCD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238450E-EF00-44E2-9B67-7631A3F82FF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3/4</a:t>
              </a:r>
              <a:r>
                <a:rPr lang="en-US" sz="2200" b="1" baseline="30000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th</a:t>
              </a:r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 of states legislatures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E8BD67-7AF9-4AC0-B82D-91BC268937D1}"/>
              </a:ext>
            </a:extLst>
          </p:cNvPr>
          <p:cNvGrpSpPr/>
          <p:nvPr/>
        </p:nvGrpSpPr>
        <p:grpSpPr>
          <a:xfrm>
            <a:off x="3872875" y="5280331"/>
            <a:ext cx="3727736" cy="430887"/>
            <a:chOff x="2953927" y="1774955"/>
            <a:chExt cx="3727736" cy="430887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CE76530-A08F-4867-BC5E-E7C6843C495F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48A91B-0D84-4B1E-8021-3DBB5E818924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3/4</a:t>
              </a:r>
              <a:r>
                <a:rPr lang="en-US" sz="2200" b="1" baseline="30000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th</a:t>
              </a:r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 of state conventions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8483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1541" y="39859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4950" y="361438"/>
            <a:ext cx="10453223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list below describes the election process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the order in which they occur.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573" y="1762971"/>
          <a:ext cx="103086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General election is held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Campaign for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office aimed at voters in candidate’s own party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Primary election is held; winner is that party’s candidate for office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Campaign for office aimed at all voters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Person(s) declare their candidacy for office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Office is filled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F02C63-C92E-4CF4-97CF-124A8F70C028}"/>
              </a:ext>
            </a:extLst>
          </p:cNvPr>
          <p:cNvSpPr txBox="1"/>
          <p:nvPr/>
        </p:nvSpPr>
        <p:spPr>
          <a:xfrm>
            <a:off x="7298108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713FA2F5-3847-4068-8A18-38A37FD7B485}"/>
              </a:ext>
            </a:extLst>
          </p:cNvPr>
          <p:cNvSpPr/>
          <p:nvPr/>
        </p:nvSpPr>
        <p:spPr>
          <a:xfrm>
            <a:off x="1259573" y="4826000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2F07E-9946-42C0-B137-C04F111CB362}"/>
              </a:ext>
            </a:extLst>
          </p:cNvPr>
          <p:cNvSpPr txBox="1"/>
          <p:nvPr/>
        </p:nvSpPr>
        <p:spPr>
          <a:xfrm>
            <a:off x="7969406" y="1142523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ACACAF4B-32B8-4406-859B-3336BA0FE6BB}"/>
              </a:ext>
            </a:extLst>
          </p:cNvPr>
          <p:cNvSpPr/>
          <p:nvPr/>
        </p:nvSpPr>
        <p:spPr>
          <a:xfrm>
            <a:off x="1259573" y="2673610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A57C55-9122-4DD7-8961-E31A712810CC}"/>
              </a:ext>
            </a:extLst>
          </p:cNvPr>
          <p:cNvSpPr txBox="1"/>
          <p:nvPr/>
        </p:nvSpPr>
        <p:spPr>
          <a:xfrm>
            <a:off x="8631208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C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1B30EE77-90E4-4E25-89EB-677B702D4D4F}"/>
              </a:ext>
            </a:extLst>
          </p:cNvPr>
          <p:cNvSpPr/>
          <p:nvPr/>
        </p:nvSpPr>
        <p:spPr>
          <a:xfrm>
            <a:off x="1259573" y="3378800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468EED-ED7A-4E46-8AC5-ADBF3D8239B2}"/>
              </a:ext>
            </a:extLst>
          </p:cNvPr>
          <p:cNvSpPr txBox="1"/>
          <p:nvPr/>
        </p:nvSpPr>
        <p:spPr>
          <a:xfrm>
            <a:off x="9302506" y="113216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65EB03B7-FAC5-4E56-B532-C45802017D24}"/>
              </a:ext>
            </a:extLst>
          </p:cNvPr>
          <p:cNvSpPr/>
          <p:nvPr/>
        </p:nvSpPr>
        <p:spPr>
          <a:xfrm>
            <a:off x="1259573" y="4110167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4D83F2-3839-4D61-A378-453AF9A2FA52}"/>
              </a:ext>
            </a:extLst>
          </p:cNvPr>
          <p:cNvSpPr txBox="1"/>
          <p:nvPr/>
        </p:nvSpPr>
        <p:spPr>
          <a:xfrm>
            <a:off x="9964308" y="1142522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A9B2F068-D696-4F78-82A4-841160ED7390}"/>
              </a:ext>
            </a:extLst>
          </p:cNvPr>
          <p:cNvSpPr/>
          <p:nvPr/>
        </p:nvSpPr>
        <p:spPr>
          <a:xfrm>
            <a:off x="1259573" y="1957777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03CE52-1942-40F0-8742-91714E2FD059}"/>
              </a:ext>
            </a:extLst>
          </p:cNvPr>
          <p:cNvSpPr txBox="1"/>
          <p:nvPr/>
        </p:nvSpPr>
        <p:spPr>
          <a:xfrm>
            <a:off x="10635606" y="1141990"/>
            <a:ext cx="466283" cy="43088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3B93A92C-13AF-4FA2-9A22-41E96EDC3F1F}"/>
              </a:ext>
            </a:extLst>
          </p:cNvPr>
          <p:cNvSpPr/>
          <p:nvPr/>
        </p:nvSpPr>
        <p:spPr>
          <a:xfrm>
            <a:off x="1259573" y="5616908"/>
            <a:ext cx="9967918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58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4294" y="86109"/>
          <a:ext cx="10147276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4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8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diagram and answer the question.</a:t>
                      </a: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07852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House Judiciary Committee submits Articles of Impeachment to the House </a:t>
            </a:r>
          </a:p>
        </p:txBody>
      </p:sp>
      <p:cxnSp>
        <p:nvCxnSpPr>
          <p:cNvPr id="5" name="Straight Arrow Connector 4"/>
          <p:cNvCxnSpPr>
            <a:stCxn id="3" idx="3"/>
            <a:endCxn id="8" idx="1"/>
          </p:cNvCxnSpPr>
          <p:nvPr/>
        </p:nvCxnSpPr>
        <p:spPr>
          <a:xfrm>
            <a:off x="3972493" y="2688699"/>
            <a:ext cx="448116" cy="0"/>
          </a:xfrm>
          <a:prstGeom prst="straightConnector1">
            <a:avLst/>
          </a:prstGeom>
          <a:ln w="5715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20609" y="1610797"/>
            <a:ext cx="2912757" cy="2155804"/>
            <a:chOff x="1507852" y="1610797"/>
            <a:chExt cx="2912757" cy="1853023"/>
          </a:xfrm>
        </p:grpSpPr>
        <p:sp>
          <p:nvSpPr>
            <p:cNvPr id="8" name="Rectangle 7"/>
            <p:cNvSpPr/>
            <p:nvPr/>
          </p:nvSpPr>
          <p:spPr>
            <a:xfrm>
              <a:off x="1507852" y="1610797"/>
              <a:ext cx="2464641" cy="1853023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2060"/>
                  </a:solidFill>
                </a:rPr>
                <a:t>House votes to impeach POTUS with simple majority of 218 votes 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>
            <a:xfrm>
              <a:off x="3972493" y="2537309"/>
              <a:ext cx="448116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345478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?</a:t>
            </a:r>
            <a:r>
              <a:rPr lang="en-US" sz="2000" u="sng" dirty="0">
                <a:solidFill>
                  <a:srgbClr val="002060"/>
                </a:solidFill>
              </a:rPr>
              <a:t> 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79291" y="812783"/>
          <a:ext cx="10147275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1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Impeachment Process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1423" y="4032870"/>
          <a:ext cx="11184272" cy="246888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9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7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the next step in</a:t>
                      </a:r>
                      <a:r>
                        <a:rPr lang="en-US" sz="2200" b="1" i="0" u="non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this process?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President is tried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</a:rPr>
                        <a:t> in the Supreme Court; simple majority of 5 votes for conviction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Senate;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3/4ths majority required for conviction/removal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Senate; 2/3rds majority required for conviction/removal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is tried in the Supreme Court; unanimous vote (9/9) required for impeachment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2186BC5D-58EA-41F6-ABE1-841B57455753}"/>
              </a:ext>
            </a:extLst>
          </p:cNvPr>
          <p:cNvSpPr/>
          <p:nvPr/>
        </p:nvSpPr>
        <p:spPr>
          <a:xfrm>
            <a:off x="246170" y="5601328"/>
            <a:ext cx="11006030" cy="443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0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8423" y="240678"/>
          <a:ext cx="10175153" cy="19787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following statements?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state of Tennessee has  __________ Congressional Districts. Rutherford County is in the  _____________ district.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5592" y="248651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8423" y="2619981"/>
          <a:ext cx="10175153" cy="33503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re are _________ seats in the House of Representatives with members elected every   _________________ year.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There are ___________ seats in the US Senate. Senators serve a  _______ year term with   ___________ of the Senate up for reelection every even number year.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579202" y="1791656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224751" y="1084843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263143" y="2922643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1892333" y="3563655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2263143" y="4915840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8448006" y="4915840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1709453" y="5604608"/>
            <a:ext cx="365760" cy="3657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79430F-70AA-4AAA-8CC7-428979191220}"/>
              </a:ext>
            </a:extLst>
          </p:cNvPr>
          <p:cNvSpPr/>
          <p:nvPr/>
        </p:nvSpPr>
        <p:spPr>
          <a:xfrm>
            <a:off x="4668516" y="1067184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9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37A72A-7981-4177-A4EA-D74481276603}"/>
              </a:ext>
            </a:extLst>
          </p:cNvPr>
          <p:cNvSpPr/>
          <p:nvPr/>
        </p:nvSpPr>
        <p:spPr>
          <a:xfrm>
            <a:off x="2211381" y="1676365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4</a:t>
            </a:r>
            <a:r>
              <a:rPr lang="en-US" sz="2200" b="1" baseline="30000" dirty="0">
                <a:solidFill>
                  <a:srgbClr val="C00000"/>
                </a:solidFill>
                <a:highlight>
                  <a:srgbClr val="FFFF00"/>
                </a:highlight>
              </a:rPr>
              <a:t>th</a:t>
            </a:r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940F5C-E55D-40FB-97E8-30AE0DDB4B08}"/>
              </a:ext>
            </a:extLst>
          </p:cNvPr>
          <p:cNvSpPr/>
          <p:nvPr/>
        </p:nvSpPr>
        <p:spPr>
          <a:xfrm>
            <a:off x="2759871" y="2769748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435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DD8A91-3425-42AF-B3A0-DAD671EBCA85}"/>
              </a:ext>
            </a:extLst>
          </p:cNvPr>
          <p:cNvSpPr/>
          <p:nvPr/>
        </p:nvSpPr>
        <p:spPr>
          <a:xfrm>
            <a:off x="2192286" y="3450661"/>
            <a:ext cx="24762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Second/even/other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5A9A71-8FF3-428D-B852-A3099A5EB0A6}"/>
              </a:ext>
            </a:extLst>
          </p:cNvPr>
          <p:cNvSpPr/>
          <p:nvPr/>
        </p:nvSpPr>
        <p:spPr>
          <a:xfrm>
            <a:off x="2820100" y="4842087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100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D4E782-523E-4A2F-A37B-7A4ED348EF60}"/>
              </a:ext>
            </a:extLst>
          </p:cNvPr>
          <p:cNvSpPr/>
          <p:nvPr/>
        </p:nvSpPr>
        <p:spPr>
          <a:xfrm>
            <a:off x="8943562" y="4842086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6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05CFB0-6978-4E63-864B-731D809F151D}"/>
              </a:ext>
            </a:extLst>
          </p:cNvPr>
          <p:cNvSpPr/>
          <p:nvPr/>
        </p:nvSpPr>
        <p:spPr>
          <a:xfrm>
            <a:off x="2192286" y="5498934"/>
            <a:ext cx="8560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1/3</a:t>
            </a:r>
            <a:r>
              <a:rPr lang="en-US" sz="2200" b="1" baseline="30000" dirty="0">
                <a:solidFill>
                  <a:srgbClr val="C00000"/>
                </a:solidFill>
                <a:highlight>
                  <a:srgbClr val="FFFF00"/>
                </a:highlight>
              </a:rPr>
              <a:t>rd</a:t>
            </a:r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4569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29455"/>
              </p:ext>
            </p:extLst>
          </p:nvPr>
        </p:nvGraphicFramePr>
        <p:xfrm>
          <a:off x="760675" y="181434"/>
          <a:ext cx="10849434" cy="7334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4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 the following labels, descriptors or examples to the number that best represents their location in the Federalism Venn diagram below. </a:t>
                      </a:r>
                      <a:endParaRPr lang="en-US" sz="23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51319" y="219602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FB4CFC-1486-4D0A-ACD6-36128034E18D}"/>
              </a:ext>
            </a:extLst>
          </p:cNvPr>
          <p:cNvGrpSpPr/>
          <p:nvPr/>
        </p:nvGrpSpPr>
        <p:grpSpPr>
          <a:xfrm>
            <a:off x="6277929" y="2223596"/>
            <a:ext cx="5449912" cy="3558368"/>
            <a:chOff x="1132905" y="2024968"/>
            <a:chExt cx="5449912" cy="3315621"/>
          </a:xfrm>
        </p:grpSpPr>
        <p:sp>
          <p:nvSpPr>
            <p:cNvPr id="22" name="Oval 21"/>
            <p:cNvSpPr/>
            <p:nvPr/>
          </p:nvSpPr>
          <p:spPr>
            <a:xfrm>
              <a:off x="1132905" y="2024968"/>
              <a:ext cx="3474720" cy="32918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rgbClr val="002060"/>
                  </a:solidFill>
                </a:rPr>
                <a:t>FEDERAL </a:t>
              </a:r>
            </a:p>
            <a:p>
              <a:r>
                <a:rPr lang="en-US" b="1" dirty="0">
                  <a:solidFill>
                    <a:srgbClr val="002060"/>
                  </a:solidFill>
                </a:rPr>
                <a:t>GOVERNMENT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108097" y="2048749"/>
              <a:ext cx="3474720" cy="3291840"/>
            </a:xfrm>
            <a:prstGeom prst="ellipse">
              <a:avLst/>
            </a:prstGeom>
            <a:solidFill>
              <a:srgbClr val="C00000">
                <a:alpha val="25000"/>
              </a:srgbClr>
            </a:solidFill>
            <a:ln w="38100">
              <a:solidFill>
                <a:srgbClr val="C00000">
                  <a:alpha val="50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US" b="1" dirty="0">
                  <a:solidFill>
                    <a:srgbClr val="002060"/>
                  </a:solidFill>
                </a:rPr>
                <a:t>STATES</a:t>
              </a:r>
            </a:p>
            <a:p>
              <a:pPr algn="r"/>
              <a:r>
                <a:rPr lang="en-US" b="1" dirty="0">
                  <a:solidFill>
                    <a:srgbClr val="002060"/>
                  </a:solidFill>
                </a:rPr>
                <a:t>GOVERNMENTS</a:t>
              </a: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22F91259-9D0A-4810-BB23-8C42C6A6C73D}"/>
              </a:ext>
            </a:extLst>
          </p:cNvPr>
          <p:cNvSpPr/>
          <p:nvPr/>
        </p:nvSpPr>
        <p:spPr>
          <a:xfrm>
            <a:off x="8835294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3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8D8AD97-79BB-4533-8128-DA7791D3BD0D}"/>
              </a:ext>
            </a:extLst>
          </p:cNvPr>
          <p:cNvSpPr/>
          <p:nvPr/>
        </p:nvSpPr>
        <p:spPr>
          <a:xfrm>
            <a:off x="7685560" y="1597946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30234D6-4EE2-447A-A869-F4D44CBAEE9C}"/>
              </a:ext>
            </a:extLst>
          </p:cNvPr>
          <p:cNvSpPr/>
          <p:nvPr/>
        </p:nvSpPr>
        <p:spPr>
          <a:xfrm>
            <a:off x="9761881" y="1597946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2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FF62A42-9C21-4EA6-86AE-4AA1A34B2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52100"/>
              </p:ext>
            </p:extLst>
          </p:nvPr>
        </p:nvGraphicFramePr>
        <p:xfrm>
          <a:off x="629713" y="1400636"/>
          <a:ext cx="4380014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Reserved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to tax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Shared/Concurrent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Expressed Powers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Build/regulate schools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Print money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Issue driver’s license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6418452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64F9B79B-1493-4B19-A578-687A9AF4092C}"/>
              </a:ext>
            </a:extLst>
          </p:cNvPr>
          <p:cNvSpPr/>
          <p:nvPr/>
        </p:nvSpPr>
        <p:spPr>
          <a:xfrm>
            <a:off x="7456960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2E340E-A700-4EF8-9088-3FDB5F20513A}"/>
              </a:ext>
            </a:extLst>
          </p:cNvPr>
          <p:cNvSpPr/>
          <p:nvPr/>
        </p:nvSpPr>
        <p:spPr>
          <a:xfrm>
            <a:off x="10334822" y="3807164"/>
            <a:ext cx="457200" cy="457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5965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5000">
        <p:fade/>
        <p:sndAc>
          <p:stSnd>
            <p:snd r:embed="rId3" name="click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3581" y="207781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term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822664" y="1175212"/>
          <a:ext cx="3164238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Departments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census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Reapportionment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orders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Commander in Chief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Jurisdiction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098" y="1088106"/>
          <a:ext cx="8558686" cy="5111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003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power to make legal decisions and judgements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allocation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dividing up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of House seats by Congress following a census; followed-up with the re-drawing of congressional district boundaries within the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85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removal from public office for misconduct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92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Official count of persons living in the United States conducted every 10 years by law; primarily used to determine the number of seats each state should have in the House of Representatives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00463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Presidential role in which he has the final authority over, and responsibility for, all military matters with the most critical decisions made with the advice of subordinate military leaders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42259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5212" y="18638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E94270-6218-4625-8DD4-3868440939A1}"/>
              </a:ext>
            </a:extLst>
          </p:cNvPr>
          <p:cNvGrpSpPr/>
          <p:nvPr/>
        </p:nvGrpSpPr>
        <p:grpSpPr>
          <a:xfrm>
            <a:off x="6958796" y="1277725"/>
            <a:ext cx="3727736" cy="430887"/>
            <a:chOff x="2953927" y="1774955"/>
            <a:chExt cx="3727736" cy="4308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3B8C04-B9C3-42AC-B6A7-4AFF76D6015E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A3D923-8044-46A4-8365-B359FBD7519F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Jurisdiction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997645-8686-4BD4-9991-0F60741CA70A}"/>
              </a:ext>
            </a:extLst>
          </p:cNvPr>
          <p:cNvGrpSpPr/>
          <p:nvPr/>
        </p:nvGrpSpPr>
        <p:grpSpPr>
          <a:xfrm>
            <a:off x="4062381" y="2530792"/>
            <a:ext cx="3727736" cy="430887"/>
            <a:chOff x="2953927" y="1774955"/>
            <a:chExt cx="3727736" cy="4308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BB2BB8-FBC8-44AD-A6EA-D2AE7BB7D3F9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74B8D9-D4C0-4D57-B47E-55E8D55582B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Reapportionment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268D454-4437-4E96-8392-C571B4EC885D}"/>
              </a:ext>
            </a:extLst>
          </p:cNvPr>
          <p:cNvGrpSpPr/>
          <p:nvPr/>
        </p:nvGrpSpPr>
        <p:grpSpPr>
          <a:xfrm>
            <a:off x="6466915" y="3073775"/>
            <a:ext cx="3727736" cy="430887"/>
            <a:chOff x="2953927" y="1774955"/>
            <a:chExt cx="3727736" cy="43088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1D76FA0-9377-4F3B-8B0C-6BD0DD49A35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137932-F941-42C5-8793-2F79789D0C6C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Impeachment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7B46BC-4851-42FA-BA7A-A150936441AF}"/>
              </a:ext>
            </a:extLst>
          </p:cNvPr>
          <p:cNvGrpSpPr/>
          <p:nvPr/>
        </p:nvGrpSpPr>
        <p:grpSpPr>
          <a:xfrm>
            <a:off x="7158631" y="4365435"/>
            <a:ext cx="3727736" cy="430887"/>
            <a:chOff x="2953927" y="1774955"/>
            <a:chExt cx="3727736" cy="43088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EC81283-48DC-4900-9647-4A74367B5BF7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E7313F-BC95-40C3-AC7C-2B7FFC48636D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Census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A53472-EB3E-4CAD-8B45-12A219243E61}"/>
              </a:ext>
            </a:extLst>
          </p:cNvPr>
          <p:cNvGrpSpPr/>
          <p:nvPr/>
        </p:nvGrpSpPr>
        <p:grpSpPr>
          <a:xfrm>
            <a:off x="6788648" y="5474445"/>
            <a:ext cx="3727736" cy="430887"/>
            <a:chOff x="2953927" y="1774955"/>
            <a:chExt cx="3727736" cy="43088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D5363EF-1FF7-4039-81B8-56CD95CEF621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339AA20-084C-4411-A70B-6DD95B997B09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Commander in Chief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8079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3508" y="159499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term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698758" y="1152761"/>
          <a:ext cx="3164238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Departments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Executive Orders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Reapportionment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Independent Agencies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Political Parties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Commander-in-Chief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5113" y="983501"/>
          <a:ext cx="8556377" cy="571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Organizations charged with administering specific or specialized government programs; headed by a Director; nearly 150 in total reporting to the President </a:t>
                      </a:r>
                      <a:r>
                        <a:rPr lang="en-US" sz="2200" i="1" baseline="0" dirty="0">
                          <a:solidFill>
                            <a:srgbClr val="002060"/>
                          </a:solidFill>
                        </a:rPr>
                        <a:t>e.g.: NASA, CIA, and Postal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 of persons joined together who seek to control government through the winning of elections and holding public office in order to affect certain public policies and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Issued by the President to implement and enforce federal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Traditional units of federal administration divided into 15 broad fields; they serve as the presidents primary means of implementing policy and enforcing law </a:t>
                      </a:r>
                      <a:r>
                        <a:rPr lang="en-US" sz="2200" i="1" dirty="0">
                          <a:solidFill>
                            <a:srgbClr val="002060"/>
                          </a:solidFill>
                        </a:rPr>
                        <a:t>e.g.: Treasury, Defense, and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to determine the constitutionality of law or an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630046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5114" y="148801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FE1C1A6-86DB-4B26-9A90-96F21A812F13}"/>
              </a:ext>
            </a:extLst>
          </p:cNvPr>
          <p:cNvGrpSpPr/>
          <p:nvPr/>
        </p:nvGrpSpPr>
        <p:grpSpPr>
          <a:xfrm>
            <a:off x="4849782" y="1684125"/>
            <a:ext cx="3727736" cy="430887"/>
            <a:chOff x="2953927" y="1774955"/>
            <a:chExt cx="3727736" cy="4308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1EE10FB-C365-47D5-A28B-3011E1A83264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3C1BB8-5DF7-49BA-B8D5-832CE3D899EC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Independent Agencies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7FA66D-ACBE-44D8-B080-8711F6A3E58A}"/>
              </a:ext>
            </a:extLst>
          </p:cNvPr>
          <p:cNvGrpSpPr/>
          <p:nvPr/>
        </p:nvGrpSpPr>
        <p:grpSpPr>
          <a:xfrm>
            <a:off x="5671048" y="2818671"/>
            <a:ext cx="3727736" cy="430887"/>
            <a:chOff x="2953927" y="1774955"/>
            <a:chExt cx="3727736" cy="4308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A3C5ECD-3359-4BAA-B8DF-37564EAC5319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94EE04-9A1B-43B8-821A-149902AF2C8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Political Parties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5E8E6A-5F61-41E3-AB3E-FE8783EE9F3C}"/>
              </a:ext>
            </a:extLst>
          </p:cNvPr>
          <p:cNvGrpSpPr/>
          <p:nvPr/>
        </p:nvGrpSpPr>
        <p:grpSpPr>
          <a:xfrm>
            <a:off x="6009715" y="3975869"/>
            <a:ext cx="3727736" cy="430887"/>
            <a:chOff x="2953927" y="1774955"/>
            <a:chExt cx="3727736" cy="43088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86A6FEC-D714-4152-AD98-13D180D183E1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44C866-D7B0-46E9-93E7-911DA4273319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Executive Orders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CF261C-B111-4445-90AA-AE610842E277}"/>
              </a:ext>
            </a:extLst>
          </p:cNvPr>
          <p:cNvGrpSpPr/>
          <p:nvPr/>
        </p:nvGrpSpPr>
        <p:grpSpPr>
          <a:xfrm>
            <a:off x="6096000" y="5443612"/>
            <a:ext cx="3727736" cy="430887"/>
            <a:chOff x="2953927" y="1774955"/>
            <a:chExt cx="3727736" cy="43088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C1543E1-2CC4-4F6D-A048-BD1E418584BA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19F9483-2AEB-49C3-BC9B-2A56D4F87067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Executive Departments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5E0694C-5652-40FE-A777-415F3D42741A}"/>
              </a:ext>
            </a:extLst>
          </p:cNvPr>
          <p:cNvGrpSpPr/>
          <p:nvPr/>
        </p:nvGrpSpPr>
        <p:grpSpPr>
          <a:xfrm>
            <a:off x="6096000" y="6283222"/>
            <a:ext cx="3727736" cy="430887"/>
            <a:chOff x="2953927" y="1774955"/>
            <a:chExt cx="3727736" cy="43088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B1A943-5CD2-4270-8ADA-ECD54AA87CA9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841E39-47E3-4DE4-B2F5-09B3B09680F3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Judicial Review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010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8423" y="385046"/>
          <a:ext cx="10175153" cy="4206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7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following statement(s) regarding the Electoral College.</a:t>
                      </a:r>
                    </a:p>
                    <a:p>
                      <a:endParaRPr lang="en-US" sz="2200" b="1" baseline="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200" b="1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There are a total of   __________ votes up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for grabs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 in the Electoral College.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To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win the presidency, a candidate must receive at least  _________ electoral votes.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Each states’ number of electoral votes is the equivalent to the sum of that state’s number of   _____________and  Representatives in Congress.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Tennessee has   ___________ electoral votes.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3040" y="36961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504EA6-98C1-434E-8326-C8083EE2C369}"/>
              </a:ext>
            </a:extLst>
          </p:cNvPr>
          <p:cNvSpPr/>
          <p:nvPr/>
        </p:nvSpPr>
        <p:spPr>
          <a:xfrm>
            <a:off x="3383592" y="1506613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A       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790A6F-8A8A-4F1F-9065-E043AAF2034F}"/>
              </a:ext>
            </a:extLst>
          </p:cNvPr>
          <p:cNvSpPr/>
          <p:nvPr/>
        </p:nvSpPr>
        <p:spPr>
          <a:xfrm>
            <a:off x="7422193" y="2192605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608FAE-E592-4419-8169-77E043906EC7}"/>
              </a:ext>
            </a:extLst>
          </p:cNvPr>
          <p:cNvSpPr/>
          <p:nvPr/>
        </p:nvSpPr>
        <p:spPr>
          <a:xfrm>
            <a:off x="2359433" y="3484422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C                               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5B66359-87C6-4417-8374-6D16EA026CFE}"/>
              </a:ext>
            </a:extLst>
          </p:cNvPr>
          <p:cNvSpPr/>
          <p:nvPr/>
        </p:nvSpPr>
        <p:spPr>
          <a:xfrm>
            <a:off x="2884059" y="4229680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62609A-7B9A-41C4-A304-2D9EAA62BAE0}"/>
              </a:ext>
            </a:extLst>
          </p:cNvPr>
          <p:cNvSpPr/>
          <p:nvPr/>
        </p:nvSpPr>
        <p:spPr>
          <a:xfrm>
            <a:off x="4036341" y="1441486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538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BCEDC1-3707-468B-8906-3A42D443C80B}"/>
              </a:ext>
            </a:extLst>
          </p:cNvPr>
          <p:cNvSpPr/>
          <p:nvPr/>
        </p:nvSpPr>
        <p:spPr>
          <a:xfrm>
            <a:off x="7895661" y="2057279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270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55400-97C2-4644-98D7-7DEE22446E49}"/>
              </a:ext>
            </a:extLst>
          </p:cNvPr>
          <p:cNvSpPr/>
          <p:nvPr/>
        </p:nvSpPr>
        <p:spPr>
          <a:xfrm>
            <a:off x="2856464" y="3347726"/>
            <a:ext cx="13345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Senators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EE9389-2102-4F17-8202-9008AF4B8D3D}"/>
              </a:ext>
            </a:extLst>
          </p:cNvPr>
          <p:cNvSpPr/>
          <p:nvPr/>
        </p:nvSpPr>
        <p:spPr>
          <a:xfrm>
            <a:off x="3444992" y="4084326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200228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7427" y="196976"/>
          <a:ext cx="10854010" cy="42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SCOTUS case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808801" y="1118709"/>
          <a:ext cx="3254441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Marbury v. Madison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Dred Scott v. Sanford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Gibbons v. Ogden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Plessy v. Ferguson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1" dirty="0">
                          <a:solidFill>
                            <a:srgbClr val="002060"/>
                          </a:solidFill>
                        </a:rPr>
                        <a:t>McCulloch v. Maryland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8758" y="740300"/>
          <a:ext cx="8608842" cy="615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Citing both the “supremacy clause” and the “commerce clause”, the SCOTUS rules that the federal government has ultimate authority and control over interstate trade and commerce, including states’ licenses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With this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ruling, the SCOTUS e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stablished the “separate but equal” doctrine that separate public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facilities for blacks and whites do not violate the 14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 Amendment’s “equal protection clause” provided that the separate facilities are indeed equal.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0" baseline="0" dirty="0">
                          <a:solidFill>
                            <a:srgbClr val="002060"/>
                          </a:solidFill>
                        </a:rPr>
                        <a:t>With this ruling, the SCOTUS established the principle of judicial review striking down for the first time a law deemed unconstitutional and unenforceable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In this case, the SCOTUS rules that slaves are property and therefore slaveowners are protected by 5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  Amendment; government cannot prohibited nor restrict the expansion of slavery into territories.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Citing the “supremacy clause”, the SCOTUS rules that states cannot tax the federal government; and the ‘necessary and proper clause” does imply the power to establish a national bank.</a:t>
                      </a:r>
                    </a:p>
                    <a:p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8758" y="196976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4AD4AC-5698-42DF-B113-BEF3B6B1405C}"/>
              </a:ext>
            </a:extLst>
          </p:cNvPr>
          <p:cNvGrpSpPr/>
          <p:nvPr/>
        </p:nvGrpSpPr>
        <p:grpSpPr>
          <a:xfrm>
            <a:off x="769663" y="1118709"/>
            <a:ext cx="3727736" cy="430887"/>
            <a:chOff x="2953927" y="1774955"/>
            <a:chExt cx="3727736" cy="4308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5E50EB3-8919-4833-B8A1-38B6306DAB43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0F85E55-E1EB-4235-9B15-29AF063DC500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Gibbons v Ogden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7FABE0-0F28-4854-916E-6CB264A7707C}"/>
              </a:ext>
            </a:extLst>
          </p:cNvPr>
          <p:cNvGrpSpPr/>
          <p:nvPr/>
        </p:nvGrpSpPr>
        <p:grpSpPr>
          <a:xfrm>
            <a:off x="5299330" y="2835591"/>
            <a:ext cx="3727736" cy="430887"/>
            <a:chOff x="2953927" y="1774955"/>
            <a:chExt cx="3727736" cy="43088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61440F0-9A1E-4C40-AB47-236E9488AA46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25E8B9-7EF1-446E-83F3-C2001A9F70A8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Plessy v Ferguson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C21229-0F13-4EAF-A755-B622C4880C71}"/>
              </a:ext>
            </a:extLst>
          </p:cNvPr>
          <p:cNvGrpSpPr/>
          <p:nvPr/>
        </p:nvGrpSpPr>
        <p:grpSpPr>
          <a:xfrm>
            <a:off x="2881199" y="3971819"/>
            <a:ext cx="3727736" cy="430887"/>
            <a:chOff x="2953927" y="1774955"/>
            <a:chExt cx="3727736" cy="43088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B63CFA4-A44F-49CF-A903-07AED615F2AC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492B389-DF47-4ACD-9DF6-07A44D944BED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Marbury v Madison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4D95F0-57C0-469F-ADCF-3B5216193C19}"/>
              </a:ext>
            </a:extLst>
          </p:cNvPr>
          <p:cNvGrpSpPr/>
          <p:nvPr/>
        </p:nvGrpSpPr>
        <p:grpSpPr>
          <a:xfrm>
            <a:off x="7864601" y="5030969"/>
            <a:ext cx="3727736" cy="430887"/>
            <a:chOff x="2953927" y="1774955"/>
            <a:chExt cx="3727736" cy="43088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610C06-7D3F-47D7-B845-B8DBBD7649B3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01D8710-104A-4E2D-AA3C-FF166A1B4EC0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Dred Scott v Sanford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8021B86-1EC6-4BEB-9839-40247C3A954C}"/>
              </a:ext>
            </a:extLst>
          </p:cNvPr>
          <p:cNvGrpSpPr/>
          <p:nvPr/>
        </p:nvGrpSpPr>
        <p:grpSpPr>
          <a:xfrm>
            <a:off x="6437233" y="6230137"/>
            <a:ext cx="3727736" cy="430887"/>
            <a:chOff x="2953927" y="1774955"/>
            <a:chExt cx="3727736" cy="43088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1F8784E-2A46-4023-84CF-F8E3C755233B}"/>
                </a:ext>
              </a:extLst>
            </p:cNvPr>
            <p:cNvSpPr/>
            <p:nvPr/>
          </p:nvSpPr>
          <p:spPr>
            <a:xfrm>
              <a:off x="2953927" y="1790563"/>
              <a:ext cx="399672" cy="399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791143C-C3DA-4188-95E7-0AE5794673B2}"/>
                </a:ext>
              </a:extLst>
            </p:cNvPr>
            <p:cNvSpPr/>
            <p:nvPr/>
          </p:nvSpPr>
          <p:spPr>
            <a:xfrm>
              <a:off x="3353598" y="1774955"/>
              <a:ext cx="332806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solidFill>
                    <a:srgbClr val="C00000"/>
                  </a:solidFill>
                  <a:highlight>
                    <a:srgbClr val="FFFF00"/>
                  </a:highlight>
                </a:rPr>
                <a:t>McCulloch v Maryland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736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0765" y="261507"/>
          <a:ext cx="10854010" cy="12129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200" b="1" u="sng" baseline="0" dirty="0">
                          <a:solidFill>
                            <a:srgbClr val="C00000"/>
                          </a:solidFill>
                        </a:rPr>
                        <a:t>Complete the citation 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sz="2200" b="1" i="1" baseline="0" dirty="0">
                          <a:solidFill>
                            <a:srgbClr val="002060"/>
                          </a:solidFill>
                        </a:rPr>
                        <a:t>Article, Section, and Paragraph </a:t>
                      </a:r>
                      <a:r>
                        <a:rPr lang="en-US" sz="2200" b="1" i="1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en-US" sz="2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b="1" i="1" baseline="0" dirty="0">
                          <a:solidFill>
                            <a:srgbClr val="002060"/>
                          </a:solidFill>
                        </a:rPr>
                        <a:t>Amendment, Section, and Paragraph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) for which the following provisions are found in the Constitution. 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200" b="1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You may use your Blue Book to answer</a:t>
                      </a:r>
                      <a:endParaRPr lang="en-US" sz="2200" b="1" i="1" u="sng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87130" y="1859090"/>
          <a:ext cx="10617740" cy="4437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1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857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“supremacy clause”: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 Section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“necessary and proper” clause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qualifications for office of President of the United States.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9133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indent="0">
                        <a:lnSpc>
                          <a:spcPts val="3400"/>
                        </a:lnSpc>
                        <a:buFontTx/>
                        <a:buNone/>
                      </a:pPr>
                      <a:r>
                        <a:rPr lang="en-US" sz="2200" b="1" i="0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The “equal protection of the laws” clause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Article/Amendment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__, Section 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_,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Paragraph 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en-US" sz="22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1307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46740" y="419878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54303B-1906-4EC2-B0A4-C40A74AFA304}"/>
              </a:ext>
            </a:extLst>
          </p:cNvPr>
          <p:cNvSpPr/>
          <p:nvPr/>
        </p:nvSpPr>
        <p:spPr>
          <a:xfrm>
            <a:off x="3838783" y="2250135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VI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86CA5B-3A36-4069-B13F-F336EF43723E}"/>
              </a:ext>
            </a:extLst>
          </p:cNvPr>
          <p:cNvSpPr/>
          <p:nvPr/>
        </p:nvSpPr>
        <p:spPr>
          <a:xfrm>
            <a:off x="5616783" y="2296133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BD31C5-A567-47C2-86E1-5F623169F4F7}"/>
              </a:ext>
            </a:extLst>
          </p:cNvPr>
          <p:cNvSpPr/>
          <p:nvPr/>
        </p:nvSpPr>
        <p:spPr>
          <a:xfrm>
            <a:off x="7621826" y="2296134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2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CB64FC-D1BC-47D0-B1CA-6EE354630A55}"/>
              </a:ext>
            </a:extLst>
          </p:cNvPr>
          <p:cNvSpPr/>
          <p:nvPr/>
        </p:nvSpPr>
        <p:spPr>
          <a:xfrm>
            <a:off x="3737182" y="3310851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I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488C6B-2E81-43B3-B5E6-933D56EEEA93}"/>
              </a:ext>
            </a:extLst>
          </p:cNvPr>
          <p:cNvSpPr/>
          <p:nvPr/>
        </p:nvSpPr>
        <p:spPr>
          <a:xfrm>
            <a:off x="5616783" y="3310851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544D3A-112B-42BD-B3DB-EAA20D2EB9A0}"/>
              </a:ext>
            </a:extLst>
          </p:cNvPr>
          <p:cNvSpPr/>
          <p:nvPr/>
        </p:nvSpPr>
        <p:spPr>
          <a:xfrm>
            <a:off x="7621826" y="3310850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18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F564ED-EAB3-4C7A-9ED1-86FC0770CAEA}"/>
              </a:ext>
            </a:extLst>
          </p:cNvPr>
          <p:cNvSpPr/>
          <p:nvPr/>
        </p:nvSpPr>
        <p:spPr>
          <a:xfrm>
            <a:off x="3737181" y="4445384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II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23B309-E2AB-441D-8BF1-FA097FC04157}"/>
              </a:ext>
            </a:extLst>
          </p:cNvPr>
          <p:cNvSpPr/>
          <p:nvPr/>
        </p:nvSpPr>
        <p:spPr>
          <a:xfrm>
            <a:off x="5616782" y="4445384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6D52BD-E1A8-432C-AD2A-7DA9C4BEBC51}"/>
              </a:ext>
            </a:extLst>
          </p:cNvPr>
          <p:cNvSpPr/>
          <p:nvPr/>
        </p:nvSpPr>
        <p:spPr>
          <a:xfrm>
            <a:off x="7621826" y="4445384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5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19948C-9DC4-48CE-8B04-E32522C8A56F}"/>
              </a:ext>
            </a:extLst>
          </p:cNvPr>
          <p:cNvSpPr/>
          <p:nvPr/>
        </p:nvSpPr>
        <p:spPr>
          <a:xfrm>
            <a:off x="3737180" y="5579917"/>
            <a:ext cx="8432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14th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BED061-94A4-4CF4-A319-13195147004C}"/>
              </a:ext>
            </a:extLst>
          </p:cNvPr>
          <p:cNvSpPr/>
          <p:nvPr/>
        </p:nvSpPr>
        <p:spPr>
          <a:xfrm>
            <a:off x="5616782" y="5579917"/>
            <a:ext cx="6087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EFB284-B09F-455C-B96F-508AFF4C3A2C}"/>
              </a:ext>
            </a:extLst>
          </p:cNvPr>
          <p:cNvSpPr/>
          <p:nvPr/>
        </p:nvSpPr>
        <p:spPr>
          <a:xfrm>
            <a:off x="7621826" y="5579917"/>
            <a:ext cx="1412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1 or none </a:t>
            </a:r>
          </a:p>
        </p:txBody>
      </p:sp>
    </p:spTree>
    <p:extLst>
      <p:ext uri="{BB962C8B-B14F-4D97-AF65-F5344CB8AC3E}">
        <p14:creationId xmlns:p14="http://schemas.microsoft.com/office/powerpoint/2010/main" val="3094772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0858" y="37708"/>
            <a:ext cx="11747514" cy="1209644"/>
            <a:chOff x="275997" y="296500"/>
            <a:chExt cx="11050987" cy="120964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997" y="296500"/>
              <a:ext cx="1271127" cy="120964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627254" y="495726"/>
              <a:ext cx="96997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Civics Exam Scoring Guide 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612765" y="1321711"/>
              <a:ext cx="9539469" cy="38582"/>
            </a:xfrm>
            <a:prstGeom prst="line">
              <a:avLst/>
            </a:prstGeom>
            <a:ln w="57150">
              <a:solidFill>
                <a:srgbClr val="C00000"/>
              </a:solidFill>
            </a:ln>
            <a:effec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DAC597-29D7-4884-B60D-E26D15CEC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57504"/>
              </p:ext>
            </p:extLst>
          </p:nvPr>
        </p:nvGraphicFramePr>
        <p:xfrm>
          <a:off x="1066800" y="1247352"/>
          <a:ext cx="1005840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393215425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69504478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24010633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6906426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1580418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339274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3370190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38534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078682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14884493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48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86925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95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45867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93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43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06728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8000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88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10331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85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35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88748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83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58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17230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8503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53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-49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3896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25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-40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1163137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CA961C43-7B68-956C-3184-F338BEE8AEBB}"/>
              </a:ext>
            </a:extLst>
          </p:cNvPr>
          <p:cNvGrpSpPr/>
          <p:nvPr/>
        </p:nvGrpSpPr>
        <p:grpSpPr>
          <a:xfrm>
            <a:off x="8894195" y="381923"/>
            <a:ext cx="2828412" cy="457200"/>
            <a:chOff x="8355106" y="362277"/>
            <a:chExt cx="2828412" cy="4572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DD65AF6-342D-6108-72FC-654CED4EC4ED}"/>
                </a:ext>
              </a:extLst>
            </p:cNvPr>
            <p:cNvSpPr/>
            <p:nvPr/>
          </p:nvSpPr>
          <p:spPr>
            <a:xfrm>
              <a:off x="8355106" y="362277"/>
              <a:ext cx="448235" cy="457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A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A9D422-ACED-5921-D7E0-13F49943E645}"/>
                </a:ext>
              </a:extLst>
            </p:cNvPr>
            <p:cNvSpPr/>
            <p:nvPr/>
          </p:nvSpPr>
          <p:spPr>
            <a:xfrm>
              <a:off x="8950150" y="362277"/>
              <a:ext cx="448235" cy="45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B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FDD770D-91FB-D808-F0CC-38444FB5232A}"/>
                </a:ext>
              </a:extLst>
            </p:cNvPr>
            <p:cNvSpPr/>
            <p:nvPr/>
          </p:nvSpPr>
          <p:spPr>
            <a:xfrm>
              <a:off x="9545194" y="362277"/>
              <a:ext cx="448235" cy="4572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EAE4CD4-8B86-4F0A-06E2-E2B916428CB5}"/>
                </a:ext>
              </a:extLst>
            </p:cNvPr>
            <p:cNvSpPr/>
            <p:nvPr/>
          </p:nvSpPr>
          <p:spPr>
            <a:xfrm>
              <a:off x="10140238" y="362277"/>
              <a:ext cx="448235" cy="457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936AA81-E960-8F3D-7F5B-ADD36CC69E1F}"/>
                </a:ext>
              </a:extLst>
            </p:cNvPr>
            <p:cNvSpPr/>
            <p:nvPr/>
          </p:nvSpPr>
          <p:spPr>
            <a:xfrm>
              <a:off x="10735283" y="362277"/>
              <a:ext cx="448235" cy="4572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517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6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93458"/>
              </p:ext>
            </p:extLst>
          </p:nvPr>
        </p:nvGraphicFramePr>
        <p:xfrm>
          <a:off x="745055" y="1052185"/>
          <a:ext cx="697963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President vetoes a proposed tax bill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of government is divided and shared between the federal and state levels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branch of the federal government has the power and means to limit/restrict the powers of the others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rgbClr val="002060"/>
                          </a:solidFill>
                        </a:rPr>
                        <a:t>Both the federal and states’ governments may levy taxes, enforce laws, and prosecute criminals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Only Congress has the power to declare war, while the President has the role of Commander-in-Chief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branch of the federal government has specified powers that they do not share with the others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69121"/>
              </p:ext>
            </p:extLst>
          </p:nvPr>
        </p:nvGraphicFramePr>
        <p:xfrm>
          <a:off x="8177469" y="1199967"/>
          <a:ext cx="326947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Separation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of Powers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Federalism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Checks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and Balances</a:t>
                      </a:r>
                      <a:endParaRPr lang="en-US" sz="2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43479"/>
              </p:ext>
            </p:extLst>
          </p:nvPr>
        </p:nvGraphicFramePr>
        <p:xfrm>
          <a:off x="745055" y="173019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of principles of government to the name in which they are best associated.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6588" y="24542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32815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0000">
        <p:fade/>
        <p:sndAc>
          <p:stSnd>
            <p:snd r:embed="rId3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53927"/>
              </p:ext>
            </p:extLst>
          </p:nvPr>
        </p:nvGraphicFramePr>
        <p:xfrm>
          <a:off x="173641" y="87244"/>
          <a:ext cx="10147276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4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8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diagram and answer the question.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07852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Bill is voted on by both houses and passes by a majority vote; sent to President’s desk</a:t>
            </a:r>
          </a:p>
        </p:txBody>
      </p:sp>
      <p:cxnSp>
        <p:nvCxnSpPr>
          <p:cNvPr id="5" name="Straight Arrow Connector 4"/>
          <p:cNvCxnSpPr>
            <a:stCxn id="3" idx="3"/>
            <a:endCxn id="8" idx="1"/>
          </p:cNvCxnSpPr>
          <p:nvPr/>
        </p:nvCxnSpPr>
        <p:spPr>
          <a:xfrm>
            <a:off x="3972493" y="2688699"/>
            <a:ext cx="448116" cy="0"/>
          </a:xfrm>
          <a:prstGeom prst="straightConnector1">
            <a:avLst/>
          </a:prstGeom>
          <a:ln w="5715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20609" y="1610797"/>
            <a:ext cx="2912757" cy="2155804"/>
            <a:chOff x="1507852" y="1610797"/>
            <a:chExt cx="2912757" cy="1853023"/>
          </a:xfrm>
        </p:grpSpPr>
        <p:sp>
          <p:nvSpPr>
            <p:cNvPr id="8" name="Rectangle 7"/>
            <p:cNvSpPr/>
            <p:nvPr/>
          </p:nvSpPr>
          <p:spPr>
            <a:xfrm>
              <a:off x="1507852" y="1610797"/>
              <a:ext cx="2464641" cy="1853023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2060"/>
                  </a:solidFill>
                </a:rPr>
                <a:t>President declines to sign bill sends back to Congress with veto 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>
            <a:xfrm>
              <a:off x="3972493" y="2537309"/>
              <a:ext cx="448116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345478" y="1610797"/>
            <a:ext cx="2464641" cy="2155804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?</a:t>
            </a:r>
            <a:r>
              <a:rPr lang="en-US" sz="2000" u="sng" dirty="0">
                <a:solidFill>
                  <a:srgbClr val="002060"/>
                </a:solidFill>
              </a:rPr>
              <a:t> 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74170"/>
              </p:ext>
            </p:extLst>
          </p:nvPr>
        </p:nvGraphicFramePr>
        <p:xfrm>
          <a:off x="579291" y="812783"/>
          <a:ext cx="10147275" cy="531745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01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7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for Making Laws in the United States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04308"/>
              </p:ext>
            </p:extLst>
          </p:nvPr>
        </p:nvGraphicFramePr>
        <p:xfrm>
          <a:off x="321423" y="4032870"/>
          <a:ext cx="10147275" cy="246888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6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7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2200" b="1" i="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the next step in </a:t>
                      </a:r>
                      <a:r>
                        <a:rPr lang="en-US" sz="2200" b="1" i="0" u="non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process?</a:t>
                      </a:r>
                      <a:endParaRPr lang="en-US" sz="22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President’s staff re-writes bill to his liking; he signs into law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Congress over-rides President’s veto with 3/4ths majority</a:t>
                      </a:r>
                      <a:r>
                        <a:rPr lang="en-US" sz="2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both houses</a:t>
                      </a:r>
                      <a:endParaRPr lang="en-US" sz="2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Congress over-rides President’s veto with 2/3rds majority in both houses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President’s staff re-writes bill to his liking; submits to Congress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64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75000">
        <p:fade/>
        <p:sndAc>
          <p:stSnd>
            <p:snd r:embed="rId3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79972"/>
              </p:ext>
            </p:extLst>
          </p:nvPr>
        </p:nvGraphicFramePr>
        <p:xfrm>
          <a:off x="787312" y="36664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descriptions to the chamber of Congress for which they are best associated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04846"/>
              </p:ext>
            </p:extLst>
          </p:nvPr>
        </p:nvGraphicFramePr>
        <p:xfrm>
          <a:off x="8304592" y="1403513"/>
          <a:ext cx="377308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House of Representatives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Senate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62834"/>
              </p:ext>
            </p:extLst>
          </p:nvPr>
        </p:nvGraphicFramePr>
        <p:xfrm>
          <a:off x="382337" y="798664"/>
          <a:ext cx="7866996" cy="60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6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Members represent one of several districts drawn in the state from which they are 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Comprised of 100 members; two from each 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Intended to be the more deliberate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careful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body; focused at the longer-term good of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Comprised of 435 members; each state with a number proportional to their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1/3</a:t>
                      </a:r>
                      <a:r>
                        <a:rPr lang="en-US" sz="2200" i="0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 of members up for reelection every other year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Intended to be the body most accountable, and closest, to the demands of the electorate (</a:t>
                      </a:r>
                      <a:r>
                        <a:rPr kumimoji="0" lang="en-US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); focused on the short-term needs of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177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solidFill>
                            <a:srgbClr val="002060"/>
                          </a:solidFill>
                        </a:rPr>
                        <a:t>Members represent the entire state from which they are 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431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members up for reelection every other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147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8399" y="14762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66948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105000">
        <p:fade/>
        <p:sndAc>
          <p:stSnd>
            <p:snd r:embed="rId3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1541" y="39859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4950" y="361438"/>
            <a:ext cx="10453223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list below describes the process for making laws in the United States.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the order in which they occur.</a:t>
            </a:r>
          </a:p>
          <a:p>
            <a:pPr>
              <a:lnSpc>
                <a:spcPct val="107000"/>
              </a:lnSpc>
            </a:pPr>
            <a:endParaRPr lang="en-US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18484"/>
              </p:ext>
            </p:extLst>
          </p:nvPr>
        </p:nvGraphicFramePr>
        <p:xfrm>
          <a:off x="1259573" y="2076238"/>
          <a:ext cx="10308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Bill is sent President’s desk for signature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goes to committee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is introduced to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becomes a law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Bill is sent to Congress; voted on by both houses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55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0000">
        <p:fade/>
        <p:sndAc>
          <p:stSnd>
            <p:snd r:embed="rId3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08271"/>
              </p:ext>
            </p:extLst>
          </p:nvPr>
        </p:nvGraphicFramePr>
        <p:xfrm>
          <a:off x="9120072" y="1640840"/>
          <a:ext cx="2486003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Over-ride 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Appointment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Judicial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88861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Impeachment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00549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Confirmation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78343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24795"/>
              </p:ext>
            </p:extLst>
          </p:nvPr>
        </p:nvGraphicFramePr>
        <p:xfrm>
          <a:off x="668995" y="41923"/>
          <a:ext cx="10854010" cy="15482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Match the following descriptors of checks that each branch in which they are best associated. </a:t>
                      </a:r>
                      <a:r>
                        <a:rPr lang="en-US" sz="2200" b="1" u="sng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Some will have more than one answer. </a:t>
                      </a:r>
                      <a:r>
                        <a:rPr lang="en-US" sz="2200" b="0" u="none" baseline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u="none" baseline="0" dirty="0">
                          <a:solidFill>
                            <a:srgbClr val="C00000"/>
                          </a:solidFill>
                        </a:rPr>
                        <a:t>Read the chart from Left to right</a:t>
                      </a:r>
                      <a:endParaRPr lang="en-US" sz="2200" b="1" i="1" u="non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2554" y="245424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7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EC9897C0-C7E0-44E0-8917-EA4F5F55D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24633"/>
              </p:ext>
            </p:extLst>
          </p:nvPr>
        </p:nvGraphicFramePr>
        <p:xfrm>
          <a:off x="351751" y="1645092"/>
          <a:ext cx="8525164" cy="4450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1291">
                  <a:extLst>
                    <a:ext uri="{9D8B030D-6E8A-4147-A177-3AD203B41FA5}">
                      <a16:colId xmlns:a16="http://schemas.microsoft.com/office/drawing/2014/main" val="1845077518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3801952948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2292457783"/>
                    </a:ext>
                  </a:extLst>
                </a:gridCol>
                <a:gridCol w="2131291">
                  <a:extLst>
                    <a:ext uri="{9D8B030D-6E8A-4147-A177-3AD203B41FA5}">
                      <a16:colId xmlns:a16="http://schemas.microsoft.com/office/drawing/2014/main" val="3630785475"/>
                    </a:ext>
                  </a:extLst>
                </a:gridCol>
              </a:tblGrid>
              <a:tr h="1112727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LEGISLATIVE 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EXECUTIVE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JUDICIAL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253738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LEGISLATIVE 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547952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EXECUTIVE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908063"/>
                  </a:ext>
                </a:extLst>
              </a:tr>
              <a:tr h="11127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JUDICIAL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066161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39FFA29E-5873-478E-9456-2336F1030575}"/>
              </a:ext>
            </a:extLst>
          </p:cNvPr>
          <p:cNvSpPr/>
          <p:nvPr/>
        </p:nvSpPr>
        <p:spPr>
          <a:xfrm>
            <a:off x="5366327" y="3103880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EC1E20-CA18-4935-BE6C-BD872CCB8639}"/>
              </a:ext>
            </a:extLst>
          </p:cNvPr>
          <p:cNvSpPr/>
          <p:nvPr/>
        </p:nvSpPr>
        <p:spPr>
          <a:xfrm>
            <a:off x="7553036" y="3106506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FDDD52C-CD54-49F9-A128-6C4BD983185A}"/>
              </a:ext>
            </a:extLst>
          </p:cNvPr>
          <p:cNvSpPr/>
          <p:nvPr/>
        </p:nvSpPr>
        <p:spPr>
          <a:xfrm>
            <a:off x="3301231" y="4265074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8C88BBC-4327-4E39-B10A-C261F6D386B2}"/>
              </a:ext>
            </a:extLst>
          </p:cNvPr>
          <p:cNvSpPr/>
          <p:nvPr/>
        </p:nvSpPr>
        <p:spPr>
          <a:xfrm>
            <a:off x="7553036" y="4265074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8DD8DE-8E86-477E-A596-6DC875094EE7}"/>
              </a:ext>
            </a:extLst>
          </p:cNvPr>
          <p:cNvSpPr/>
          <p:nvPr/>
        </p:nvSpPr>
        <p:spPr>
          <a:xfrm>
            <a:off x="3301231" y="5382549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6F2A2D-2D1F-4849-ADAD-3A0D2A143F0D}"/>
              </a:ext>
            </a:extLst>
          </p:cNvPr>
          <p:cNvSpPr/>
          <p:nvPr/>
        </p:nvSpPr>
        <p:spPr>
          <a:xfrm>
            <a:off x="5366327" y="5382549"/>
            <a:ext cx="365760" cy="3657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F</a:t>
            </a:r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2DF79405-2E56-4DB3-846C-3A629367B918}"/>
              </a:ext>
            </a:extLst>
          </p:cNvPr>
          <p:cNvSpPr/>
          <p:nvPr/>
        </p:nvSpPr>
        <p:spPr>
          <a:xfrm>
            <a:off x="1803237" y="3069744"/>
            <a:ext cx="819889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Striped Right 14">
            <a:extLst>
              <a:ext uri="{FF2B5EF4-FFF2-40B4-BE49-F238E27FC236}">
                <a16:creationId xmlns:a16="http://schemas.microsoft.com/office/drawing/2014/main" id="{B6741EAD-C4BC-4384-9E90-A25D1CD71187}"/>
              </a:ext>
            </a:extLst>
          </p:cNvPr>
          <p:cNvSpPr/>
          <p:nvPr/>
        </p:nvSpPr>
        <p:spPr>
          <a:xfrm>
            <a:off x="1803238" y="4171508"/>
            <a:ext cx="819888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6EDFC800-E345-4DC8-8C44-5188B844492A}"/>
              </a:ext>
            </a:extLst>
          </p:cNvPr>
          <p:cNvSpPr/>
          <p:nvPr/>
        </p:nvSpPr>
        <p:spPr>
          <a:xfrm>
            <a:off x="1803238" y="5273272"/>
            <a:ext cx="819888" cy="552893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Striped Right 16">
            <a:extLst>
              <a:ext uri="{FF2B5EF4-FFF2-40B4-BE49-F238E27FC236}">
                <a16:creationId xmlns:a16="http://schemas.microsoft.com/office/drawing/2014/main" id="{E786F153-AC9E-4B91-B6BB-633E344229CF}"/>
              </a:ext>
            </a:extLst>
          </p:cNvPr>
          <p:cNvSpPr/>
          <p:nvPr/>
        </p:nvSpPr>
        <p:spPr>
          <a:xfrm>
            <a:off x="4614333" y="1146735"/>
            <a:ext cx="501236" cy="443445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7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90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90000">
        <p:fade/>
        <p:sndAc>
          <p:stSnd>
            <p:snd r:embed="rId3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232" y="255623"/>
            <a:ext cx="478394" cy="4481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46A64FA-F122-402A-83EF-1472129E7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5579"/>
              </p:ext>
            </p:extLst>
          </p:nvPr>
        </p:nvGraphicFramePr>
        <p:xfrm>
          <a:off x="7506230" y="975086"/>
          <a:ext cx="4268944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Stats’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States’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Congress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States’ Legislatures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5037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2/3rds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25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3/4ths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699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rgbClr val="002060"/>
                          </a:solidFill>
                        </a:rPr>
                        <a:t>½ of States’ Conventions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107822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79C078D-2D81-443F-8DD7-12FB2A657DC3}"/>
              </a:ext>
            </a:extLst>
          </p:cNvPr>
          <p:cNvGrpSpPr/>
          <p:nvPr/>
        </p:nvGrpSpPr>
        <p:grpSpPr>
          <a:xfrm>
            <a:off x="323737" y="1607476"/>
            <a:ext cx="6614514" cy="4292165"/>
            <a:chOff x="185192" y="1073243"/>
            <a:chExt cx="6614514" cy="42921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CF3D084-AA81-44DE-B773-287BD28D8863}"/>
                </a:ext>
              </a:extLst>
            </p:cNvPr>
            <p:cNvGrpSpPr/>
            <p:nvPr/>
          </p:nvGrpSpPr>
          <p:grpSpPr>
            <a:xfrm>
              <a:off x="185192" y="1091525"/>
              <a:ext cx="6614514" cy="4273883"/>
              <a:chOff x="1667933" y="-10156"/>
              <a:chExt cx="6614514" cy="427388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5CEED4E-163A-441E-A15F-1CE05ACF0549}"/>
                  </a:ext>
                </a:extLst>
              </p:cNvPr>
              <p:cNvSpPr/>
              <p:nvPr/>
            </p:nvSpPr>
            <p:spPr>
              <a:xfrm>
                <a:off x="1667933" y="-10156"/>
                <a:ext cx="3022600" cy="426541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76EF68-9834-424B-B705-845929771589}"/>
                  </a:ext>
                </a:extLst>
              </p:cNvPr>
              <p:cNvSpPr/>
              <p:nvPr/>
            </p:nvSpPr>
            <p:spPr>
              <a:xfrm>
                <a:off x="1931186" y="374668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FC49699-922D-4C11-A7B7-7755F8458EE0}"/>
                  </a:ext>
                </a:extLst>
              </p:cNvPr>
              <p:cNvSpPr/>
              <p:nvPr/>
            </p:nvSpPr>
            <p:spPr>
              <a:xfrm>
                <a:off x="5259847" y="-10155"/>
                <a:ext cx="3022600" cy="427388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70B4FD4-815F-4BB7-B362-016AFFFF74E9}"/>
                  </a:ext>
                </a:extLst>
              </p:cNvPr>
              <p:cNvSpPr/>
              <p:nvPr/>
            </p:nvSpPr>
            <p:spPr>
              <a:xfrm>
                <a:off x="1931186" y="2291693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DB2A0FD-9733-471D-BE9F-CC636AC6435E}"/>
                  </a:ext>
                </a:extLst>
              </p:cNvPr>
              <p:cNvSpPr/>
              <p:nvPr/>
            </p:nvSpPr>
            <p:spPr>
              <a:xfrm>
                <a:off x="5521053" y="374667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204EF08-8392-4C88-B1AF-FF87F0222DC1}"/>
                  </a:ext>
                </a:extLst>
              </p:cNvPr>
              <p:cNvSpPr/>
              <p:nvPr/>
            </p:nvSpPr>
            <p:spPr>
              <a:xfrm>
                <a:off x="5521053" y="2322260"/>
                <a:ext cx="2464641" cy="1581137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44181B-82F0-49F1-B777-2D7C994C60B0}"/>
                  </a:ext>
                </a:extLst>
              </p:cNvPr>
              <p:cNvSpPr txBox="1"/>
              <p:nvPr/>
            </p:nvSpPr>
            <p:spPr>
              <a:xfrm>
                <a:off x="2795206" y="1942175"/>
                <a:ext cx="73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002060"/>
                    </a:solidFill>
                  </a:rPr>
                  <a:t>OR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1FB19A-0E77-4A81-A560-D73D77377A66}"/>
                  </a:ext>
                </a:extLst>
              </p:cNvPr>
              <p:cNvSpPr txBox="1"/>
              <p:nvPr/>
            </p:nvSpPr>
            <p:spPr>
              <a:xfrm>
                <a:off x="6385073" y="1959569"/>
                <a:ext cx="736600" cy="40011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002060"/>
                    </a:solidFill>
                  </a:rPr>
                  <a:t>OR</a:t>
                </a: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A2D48B-A178-444A-BD8F-DB0224883348}"/>
                </a:ext>
              </a:extLst>
            </p:cNvPr>
            <p:cNvSpPr txBox="1"/>
            <p:nvPr/>
          </p:nvSpPr>
          <p:spPr>
            <a:xfrm>
              <a:off x="879114" y="1073243"/>
              <a:ext cx="1600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PROPOSAL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34E412-99A4-4282-AE34-857E6A1B5032}"/>
                </a:ext>
              </a:extLst>
            </p:cNvPr>
            <p:cNvSpPr txBox="1"/>
            <p:nvPr/>
          </p:nvSpPr>
          <p:spPr>
            <a:xfrm>
              <a:off x="4401947" y="1095954"/>
              <a:ext cx="1772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RATIFICATION</a:t>
              </a:r>
            </a:p>
          </p:txBody>
        </p:sp>
        <p:sp>
          <p:nvSpPr>
            <p:cNvPr id="45" name="Arrow: Striped Right 44">
              <a:extLst>
                <a:ext uri="{FF2B5EF4-FFF2-40B4-BE49-F238E27FC236}">
                  <a16:creationId xmlns:a16="http://schemas.microsoft.com/office/drawing/2014/main" id="{285CA59D-0ECE-4218-A265-F3D186BC243E}"/>
                </a:ext>
              </a:extLst>
            </p:cNvPr>
            <p:cNvSpPr/>
            <p:nvPr/>
          </p:nvSpPr>
          <p:spPr>
            <a:xfrm>
              <a:off x="3057592" y="2830532"/>
              <a:ext cx="869715" cy="787400"/>
            </a:xfrm>
            <a:prstGeom prst="striped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4A76B02-2956-4EDD-9254-734E21440232}"/>
                </a:ext>
              </a:extLst>
            </p:cNvPr>
            <p:cNvSpPr/>
            <p:nvPr/>
          </p:nvSpPr>
          <p:spPr>
            <a:xfrm>
              <a:off x="1397857" y="3871229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B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4374304-1722-464E-9619-53C5272A2C51}"/>
                </a:ext>
              </a:extLst>
            </p:cNvPr>
            <p:cNvSpPr/>
            <p:nvPr/>
          </p:nvSpPr>
          <p:spPr>
            <a:xfrm>
              <a:off x="1422202" y="2055745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8D41FF0-767D-404E-96B9-28D9A4AF455E}"/>
                </a:ext>
              </a:extLst>
            </p:cNvPr>
            <p:cNvSpPr/>
            <p:nvPr/>
          </p:nvSpPr>
          <p:spPr>
            <a:xfrm>
              <a:off x="5006030" y="2055745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8830FA2-BC80-49D9-ACAB-50E1BA75D787}"/>
                </a:ext>
              </a:extLst>
            </p:cNvPr>
            <p:cNvSpPr/>
            <p:nvPr/>
          </p:nvSpPr>
          <p:spPr>
            <a:xfrm>
              <a:off x="5006030" y="3871229"/>
              <a:ext cx="365760" cy="36576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5A5A8C-6970-46D5-A759-A41EF0749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55121"/>
              </p:ext>
            </p:extLst>
          </p:nvPr>
        </p:nvGraphicFramePr>
        <p:xfrm>
          <a:off x="668995" y="166010"/>
          <a:ext cx="10854010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baseline="0" dirty="0">
                          <a:solidFill>
                            <a:srgbClr val="002060"/>
                          </a:solidFill>
                        </a:rPr>
                        <a:t>Complete the diagram below by matching the letters to the number which best describes them.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2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3D20F717-6111-4122-99E9-0A749051D015}"/>
              </a:ext>
            </a:extLst>
          </p:cNvPr>
          <p:cNvSpPr txBox="1"/>
          <p:nvPr/>
        </p:nvSpPr>
        <p:spPr>
          <a:xfrm>
            <a:off x="323737" y="1021221"/>
            <a:ext cx="6614514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CONSTITUTIONAL AMENDMENT PROCESS</a:t>
            </a:r>
          </a:p>
        </p:txBody>
      </p:sp>
    </p:spTree>
    <p:extLst>
      <p:ext uri="{BB962C8B-B14F-4D97-AF65-F5344CB8AC3E}">
        <p14:creationId xmlns:p14="http://schemas.microsoft.com/office/powerpoint/2010/main" val="941506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5000">
        <p15:prstTrans prst="pageCurlDouble"/>
        <p:sndAc>
          <p:stSnd>
            <p:snd r:embed="rId2" name="click.wav"/>
          </p:stSnd>
        </p:sndAc>
      </p:transition>
    </mc:Choice>
    <mc:Fallback xmlns="">
      <p:transition spd="slow" advClick="0" advTm="75000">
        <p:fade/>
        <p:sndAc>
          <p:stSnd>
            <p:snd r:embed="rId3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3798</Words>
  <Application>Microsoft Office PowerPoint</Application>
  <PresentationFormat>Widescreen</PresentationFormat>
  <Paragraphs>917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allen.kssngr@gmail.com</dc:creator>
  <cp:lastModifiedBy>Allen Kessinger</cp:lastModifiedBy>
  <cp:revision>22</cp:revision>
  <cp:lastPrinted>2022-12-13T12:48:30Z</cp:lastPrinted>
  <dcterms:created xsi:type="dcterms:W3CDTF">2020-12-15T14:21:13Z</dcterms:created>
  <dcterms:modified xsi:type="dcterms:W3CDTF">2023-11-02T11:54:45Z</dcterms:modified>
</cp:coreProperties>
</file>