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1880" r:id="rId5"/>
    <p:sldId id="855" r:id="rId6"/>
    <p:sldId id="877" r:id="rId7"/>
    <p:sldId id="971" r:id="rId8"/>
    <p:sldId id="972" r:id="rId9"/>
    <p:sldId id="973" r:id="rId10"/>
    <p:sldId id="974" r:id="rId11"/>
    <p:sldId id="975" r:id="rId12"/>
    <p:sldId id="976" r:id="rId13"/>
    <p:sldId id="193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1" d="100"/>
          <a:sy n="71" d="100"/>
        </p:scale>
        <p:origin x="4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417F8-1185-453E-BDFD-728E1CCBF565}"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3FF4-C13F-4F97-A24D-030ADA5A81E5}" type="slidenum">
              <a:rPr lang="en-US" smtClean="0"/>
              <a:t>‹#›</a:t>
            </a:fld>
            <a:endParaRPr lang="en-US"/>
          </a:p>
        </p:txBody>
      </p:sp>
    </p:spTree>
    <p:extLst>
      <p:ext uri="{BB962C8B-B14F-4D97-AF65-F5344CB8AC3E}">
        <p14:creationId xmlns:p14="http://schemas.microsoft.com/office/powerpoint/2010/main" val="103811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042619-3FF3-474C-8E26-D357649B5B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474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042619-3FF3-474C-8E26-D357649B5B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798967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042619-3FF3-474C-8E26-D357649B5B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201808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042619-3FF3-474C-8E26-D357649B5B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34132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042619-3FF3-474C-8E26-D357649B5B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281068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042619-3FF3-474C-8E26-D357649B5B52}"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388037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042619-3FF3-474C-8E26-D357649B5B52}"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174956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042619-3FF3-474C-8E26-D357649B5B52}"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944989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42619-3FF3-474C-8E26-D357649B5B52}"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50998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042619-3FF3-474C-8E26-D357649B5B52}"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77603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042619-3FF3-474C-8E26-D357649B5B52}"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375580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42619-3FF3-474C-8E26-D357649B5B52}" type="datetimeFigureOut">
              <a:rPr lang="en-US" smtClean="0"/>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8BDC5-F3DE-426A-A7EB-C4948C290C79}" type="slidenum">
              <a:rPr lang="en-US" smtClean="0"/>
              <a:t>‹#›</a:t>
            </a:fld>
            <a:endParaRPr lang="en-US"/>
          </a:p>
        </p:txBody>
      </p:sp>
    </p:spTree>
    <p:extLst>
      <p:ext uri="{BB962C8B-B14F-4D97-AF65-F5344CB8AC3E}">
        <p14:creationId xmlns:p14="http://schemas.microsoft.com/office/powerpoint/2010/main" val="2303771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0B7C60-BDD7-47BD-AD03-F4D7C7A6E928}"/>
              </a:ext>
            </a:extLst>
          </p:cNvPr>
          <p:cNvPicPr>
            <a:picLocks noChangeAspect="1"/>
          </p:cNvPicPr>
          <p:nvPr/>
        </p:nvPicPr>
        <p:blipFill>
          <a:blip r:embed="rId2"/>
          <a:stretch>
            <a:fillRect/>
          </a:stretch>
        </p:blipFill>
        <p:spPr>
          <a:xfrm>
            <a:off x="-1" y="0"/>
            <a:ext cx="12356757" cy="6858000"/>
          </a:xfrm>
          <a:prstGeom prst="rect">
            <a:avLst/>
          </a:prstGeom>
        </p:spPr>
      </p:pic>
      <p:sp>
        <p:nvSpPr>
          <p:cNvPr id="6" name="TextBox 5">
            <a:extLst>
              <a:ext uri="{FF2B5EF4-FFF2-40B4-BE49-F238E27FC236}">
                <a16:creationId xmlns:a16="http://schemas.microsoft.com/office/drawing/2014/main" id="{804D221C-C08E-4F91-A3D6-AC0CB89FD158}"/>
              </a:ext>
            </a:extLst>
          </p:cNvPr>
          <p:cNvSpPr txBox="1"/>
          <p:nvPr/>
        </p:nvSpPr>
        <p:spPr>
          <a:xfrm>
            <a:off x="159200" y="241819"/>
            <a:ext cx="9645199" cy="1538883"/>
          </a:xfrm>
          <a:prstGeom prst="rect">
            <a:avLst/>
          </a:prstGeom>
          <a:noFill/>
        </p:spPr>
        <p:txBody>
          <a:bodyPr wrap="square" rtlCol="0">
            <a:spAutoFit/>
          </a:bodyPr>
          <a:lstStyle/>
          <a:p>
            <a:r>
              <a:rPr lang="en-US" sz="5400" b="1" dirty="0">
                <a:ln>
                  <a:solidFill>
                    <a:srgbClr val="C00000"/>
                  </a:solidFill>
                </a:ln>
                <a:solidFill>
                  <a:schemeClr val="bg1">
                    <a:lumMod val="95000"/>
                  </a:schemeClr>
                </a:solidFill>
                <a:effectLst>
                  <a:outerShdw blurRad="38100" dist="38100" dir="2700000" algn="tl">
                    <a:srgbClr val="000000">
                      <a:alpha val="43137"/>
                    </a:srgbClr>
                  </a:outerShdw>
                </a:effectLst>
                <a:latin typeface="Cambria" panose="02040503050406030204" pitchFamily="18" charset="0"/>
              </a:rPr>
              <a:t>Civics Literacy Program </a:t>
            </a:r>
          </a:p>
          <a:p>
            <a:r>
              <a:rPr lang="en-US" sz="4000" b="1" dirty="0">
                <a:ln>
                  <a:solidFill>
                    <a:srgbClr val="C00000"/>
                  </a:solidFill>
                </a:ln>
                <a:solidFill>
                  <a:schemeClr val="bg1">
                    <a:lumMod val="95000"/>
                  </a:schemeClr>
                </a:solidFill>
                <a:effectLst>
                  <a:outerShdw blurRad="38100" dist="38100" dir="2700000" algn="tl">
                    <a:srgbClr val="000000">
                      <a:alpha val="43137"/>
                    </a:srgbClr>
                  </a:outerShdw>
                </a:effectLst>
                <a:latin typeface="Cambria" panose="02040503050406030204" pitchFamily="18" charset="0"/>
              </a:rPr>
              <a:t>Overview of the Judicial Branch</a:t>
            </a:r>
          </a:p>
        </p:txBody>
      </p:sp>
    </p:spTree>
    <p:extLst>
      <p:ext uri="{BB962C8B-B14F-4D97-AF65-F5344CB8AC3E}">
        <p14:creationId xmlns:p14="http://schemas.microsoft.com/office/powerpoint/2010/main" val="86484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798" y="1928941"/>
            <a:ext cx="11336638" cy="4324261"/>
          </a:xfrm>
          <a:prstGeom prst="rect">
            <a:avLst/>
          </a:prstGeom>
        </p:spPr>
        <p:txBody>
          <a:bodyPr wrap="square">
            <a:spAutoFit/>
          </a:bodyPr>
          <a:lstStyle/>
          <a:p>
            <a:r>
              <a:rPr lang="en-US" sz="2200" b="1" u="sng" dirty="0">
                <a:solidFill>
                  <a:srgbClr val="002060"/>
                </a:solidFill>
                <a:latin typeface="Cambria" panose="02040503050406030204" pitchFamily="18" charset="0"/>
              </a:rPr>
              <a:t>COURSE LEARNING OBJECTIVES :</a:t>
            </a:r>
          </a:p>
          <a:p>
            <a:endParaRPr lang="en-US" sz="1000" dirty="0">
              <a:solidFill>
                <a:srgbClr val="002060"/>
              </a:solidFill>
              <a:latin typeface="Cambria" panose="02040503050406030204" pitchFamily="18" charset="0"/>
            </a:endParaRPr>
          </a:p>
          <a:p>
            <a:r>
              <a:rPr lang="en-US" sz="2200" i="1" dirty="0">
                <a:solidFill>
                  <a:srgbClr val="002060"/>
                </a:solidFill>
                <a:latin typeface="Cambria" panose="02040503050406030204" pitchFamily="18" charset="0"/>
              </a:rPr>
              <a:t>Students will have a better understanding of how the government of the United States is structured; how it works, and their roles and responsibilities within it.</a:t>
            </a:r>
          </a:p>
          <a:p>
            <a:endParaRPr lang="en-US" sz="1000" dirty="0">
              <a:solidFill>
                <a:srgbClr val="002060"/>
              </a:solidFill>
              <a:latin typeface="Cambria" panose="02040503050406030204" pitchFamily="18" charset="0"/>
            </a:endParaRPr>
          </a:p>
          <a:p>
            <a:r>
              <a:rPr lang="en-US" sz="2200" b="1" u="sng" dirty="0">
                <a:solidFill>
                  <a:srgbClr val="002060"/>
                </a:solidFill>
                <a:latin typeface="Cambria" panose="02040503050406030204" pitchFamily="18" charset="0"/>
              </a:rPr>
              <a:t>REVIEW QUESTIONS:</a:t>
            </a:r>
          </a:p>
          <a:p>
            <a:endParaRPr lang="en-US" sz="1000" dirty="0">
              <a:solidFill>
                <a:srgbClr val="002060"/>
              </a:solidFill>
              <a:latin typeface="Cambria" panose="02040503050406030204" pitchFamily="18" charset="0"/>
            </a:endParaRPr>
          </a:p>
          <a:p>
            <a:pPr>
              <a:lnSpc>
                <a:spcPct val="150000"/>
              </a:lnSpc>
            </a:pPr>
            <a:r>
              <a:rPr lang="en-US" sz="2200" b="1" dirty="0">
                <a:solidFill>
                  <a:srgbClr val="002060"/>
                </a:solidFill>
                <a:latin typeface="Cambria" panose="02040503050406030204" pitchFamily="18" charset="0"/>
              </a:rPr>
              <a:t>1.8.1	</a:t>
            </a:r>
            <a:r>
              <a:rPr lang="en-US" sz="2200" dirty="0">
                <a:solidFill>
                  <a:srgbClr val="002060"/>
                </a:solidFill>
                <a:latin typeface="Cambria" panose="02040503050406030204" pitchFamily="18" charset="0"/>
              </a:rPr>
              <a:t>What </a:t>
            </a:r>
            <a:r>
              <a:rPr lang="en-US" sz="2200" b="1" u="sng" dirty="0">
                <a:solidFill>
                  <a:srgbClr val="002060"/>
                </a:solidFill>
                <a:latin typeface="Cambria" panose="02040503050406030204" pitchFamily="18" charset="0"/>
              </a:rPr>
              <a:t>types of courts </a:t>
            </a:r>
            <a:r>
              <a:rPr lang="en-US" sz="2200" dirty="0">
                <a:solidFill>
                  <a:srgbClr val="002060"/>
                </a:solidFill>
                <a:latin typeface="Cambria" panose="02040503050406030204" pitchFamily="18" charset="0"/>
              </a:rPr>
              <a:t>make up the Federal Court System? What are their </a:t>
            </a:r>
            <a:r>
              <a:rPr lang="en-US" sz="2200" b="1" u="sng" dirty="0">
                <a:solidFill>
                  <a:srgbClr val="002060"/>
                </a:solidFill>
                <a:latin typeface="Cambria" panose="02040503050406030204" pitchFamily="18" charset="0"/>
              </a:rPr>
              <a:t>roles</a:t>
            </a:r>
            <a:r>
              <a:rPr lang="en-US" sz="2200" dirty="0">
                <a:solidFill>
                  <a:srgbClr val="002060"/>
                </a:solidFill>
                <a:latin typeface="Cambria" panose="02040503050406030204" pitchFamily="18" charset="0"/>
              </a:rPr>
              <a:t>?</a:t>
            </a:r>
          </a:p>
          <a:p>
            <a:pPr>
              <a:lnSpc>
                <a:spcPct val="150000"/>
              </a:lnSpc>
            </a:pPr>
            <a:r>
              <a:rPr lang="en-US" sz="2200" b="1" dirty="0">
                <a:solidFill>
                  <a:srgbClr val="002060"/>
                </a:solidFill>
                <a:latin typeface="Cambria" panose="02040503050406030204" pitchFamily="18" charset="0"/>
              </a:rPr>
              <a:t>1.8.2	</a:t>
            </a:r>
            <a:r>
              <a:rPr lang="en-US" sz="2200" dirty="0">
                <a:solidFill>
                  <a:srgbClr val="002060"/>
                </a:solidFill>
                <a:latin typeface="Cambria" panose="02040503050406030204" pitchFamily="18" charset="0"/>
              </a:rPr>
              <a:t>What is a </a:t>
            </a:r>
            <a:r>
              <a:rPr lang="en-US" sz="2200" b="1" u="sng" dirty="0">
                <a:solidFill>
                  <a:srgbClr val="002060"/>
                </a:solidFill>
                <a:latin typeface="Cambria" panose="02040503050406030204" pitchFamily="18" charset="0"/>
              </a:rPr>
              <a:t>dual court system</a:t>
            </a:r>
            <a:r>
              <a:rPr lang="en-US" sz="2200" dirty="0">
                <a:solidFill>
                  <a:srgbClr val="002060"/>
                </a:solidFill>
                <a:latin typeface="Cambria" panose="02040503050406030204" pitchFamily="18" charset="0"/>
              </a:rPr>
              <a:t>? How does it work?</a:t>
            </a:r>
          </a:p>
          <a:p>
            <a:pPr>
              <a:lnSpc>
                <a:spcPct val="150000"/>
              </a:lnSpc>
            </a:pPr>
            <a:endParaRPr lang="en-US" sz="1000" dirty="0">
              <a:solidFill>
                <a:srgbClr val="002060"/>
              </a:solidFill>
              <a:latin typeface="Cambria" panose="02040503050406030204" pitchFamily="18" charset="0"/>
            </a:endParaRPr>
          </a:p>
          <a:p>
            <a:pPr indent="-457200"/>
            <a:r>
              <a:rPr lang="en-US" sz="2200" b="1" dirty="0">
                <a:solidFill>
                  <a:srgbClr val="002060"/>
                </a:solidFill>
                <a:latin typeface="Cambria" panose="02040503050406030204" pitchFamily="18" charset="0"/>
              </a:rPr>
              <a:t>1.8.3	</a:t>
            </a:r>
            <a:r>
              <a:rPr lang="en-US" sz="2200" dirty="0">
                <a:solidFill>
                  <a:srgbClr val="002060"/>
                </a:solidFill>
                <a:latin typeface="Cambria" panose="02040503050406030204" pitchFamily="18" charset="0"/>
              </a:rPr>
              <a:t>What is the </a:t>
            </a:r>
            <a:r>
              <a:rPr lang="en-US" sz="2200" b="1" u="sng" dirty="0">
                <a:solidFill>
                  <a:srgbClr val="002060"/>
                </a:solidFill>
                <a:latin typeface="Cambria" panose="02040503050406030204" pitchFamily="18" charset="0"/>
              </a:rPr>
              <a:t>current make-up </a:t>
            </a:r>
            <a:r>
              <a:rPr lang="en-US" sz="2200" dirty="0">
                <a:solidFill>
                  <a:srgbClr val="002060"/>
                </a:solidFill>
                <a:latin typeface="Cambria" panose="02040503050406030204" pitchFamily="18" charset="0"/>
              </a:rPr>
              <a:t>of the Supreme Court of the United States (SCOTUS)? How does it operate?</a:t>
            </a:r>
          </a:p>
          <a:p>
            <a:endParaRPr lang="en-US" sz="1000" dirty="0">
              <a:solidFill>
                <a:srgbClr val="002060"/>
              </a:solidFill>
              <a:latin typeface="Cambria" panose="02040503050406030204" pitchFamily="18" charset="0"/>
            </a:endParaRPr>
          </a:p>
          <a:p>
            <a:endParaRPr lang="en-US" sz="2200" dirty="0">
              <a:solidFill>
                <a:srgbClr val="002060"/>
              </a:solidFill>
              <a:latin typeface="Cambria" panose="02040503050406030204" pitchFamily="18" charset="0"/>
            </a:endParaRPr>
          </a:p>
        </p:txBody>
      </p:sp>
      <p:sp>
        <p:nvSpPr>
          <p:cNvPr id="7" name="TextBox 6"/>
          <p:cNvSpPr txBox="1"/>
          <p:nvPr/>
        </p:nvSpPr>
        <p:spPr>
          <a:xfrm>
            <a:off x="2408039" y="273612"/>
            <a:ext cx="9313557" cy="1077218"/>
          </a:xfrm>
          <a:prstGeom prst="rect">
            <a:avLst/>
          </a:prstGeom>
          <a:noFill/>
        </p:spPr>
        <p:txBody>
          <a:bodyPr wrap="square" rtlCol="0">
            <a:spAutoFit/>
          </a:bodyPr>
          <a:lstStyle/>
          <a:p>
            <a:r>
              <a:rPr lang="en-US" sz="3200" b="1" dirty="0">
                <a:solidFill>
                  <a:srgbClr val="002060"/>
                </a:solidFill>
                <a:latin typeface="Cambria" panose="02040503050406030204" pitchFamily="18" charset="0"/>
              </a:rPr>
              <a:t>Civics Literacy Program:</a:t>
            </a:r>
          </a:p>
          <a:p>
            <a:r>
              <a:rPr lang="en-US" sz="3200" b="1" dirty="0">
                <a:solidFill>
                  <a:srgbClr val="002060"/>
                </a:solidFill>
                <a:latin typeface="Cambria" panose="02040503050406030204" pitchFamily="18" charset="0"/>
              </a:rPr>
              <a:t>Overview of the Federal Court System</a:t>
            </a:r>
            <a:endParaRPr lang="en-US" sz="2800" b="1" dirty="0">
              <a:solidFill>
                <a:srgbClr val="002060"/>
              </a:solidFill>
              <a:latin typeface="Cambria" panose="02040503050406030204" pitchFamily="18" charset="0"/>
            </a:endParaRPr>
          </a:p>
        </p:txBody>
      </p:sp>
      <p:pic>
        <p:nvPicPr>
          <p:cNvPr id="5122" name="Picture 2" descr="http://thumbs.dreamstime.com/z/people-type-design-filled-constitution-united-states-american-flag-background-354303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26"/>
          <a:stretch/>
        </p:blipFill>
        <p:spPr bwMode="auto">
          <a:xfrm>
            <a:off x="385220" y="87061"/>
            <a:ext cx="1984385" cy="15139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408039" y="1530673"/>
            <a:ext cx="9539469" cy="38582"/>
          </a:xfrm>
          <a:prstGeom prst="line">
            <a:avLst/>
          </a:prstGeom>
          <a:ln w="57150">
            <a:solidFill>
              <a:srgbClr val="C00000"/>
            </a:solidFill>
          </a:ln>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35016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fade">
                                      <p:cBhvr>
                                        <p:cTn id="1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798" y="1928941"/>
            <a:ext cx="11336638" cy="4093428"/>
          </a:xfrm>
          <a:prstGeom prst="rect">
            <a:avLst/>
          </a:prstGeom>
        </p:spPr>
        <p:txBody>
          <a:bodyPr wrap="square">
            <a:spAutoFit/>
          </a:bodyPr>
          <a:lstStyle/>
          <a:p>
            <a:r>
              <a:rPr lang="en-US" sz="2200" b="1" u="sng" dirty="0">
                <a:solidFill>
                  <a:srgbClr val="002060"/>
                </a:solidFill>
                <a:latin typeface="Cambria" panose="02040503050406030204" pitchFamily="18" charset="0"/>
              </a:rPr>
              <a:t>COURSE LEARNING OBJECTIVES :</a:t>
            </a:r>
          </a:p>
          <a:p>
            <a:endParaRPr lang="en-US" sz="1000" dirty="0">
              <a:solidFill>
                <a:srgbClr val="002060"/>
              </a:solidFill>
              <a:latin typeface="Cambria" panose="02040503050406030204" pitchFamily="18" charset="0"/>
            </a:endParaRPr>
          </a:p>
          <a:p>
            <a:r>
              <a:rPr lang="en-US" sz="2200" i="1" dirty="0">
                <a:solidFill>
                  <a:srgbClr val="002060"/>
                </a:solidFill>
                <a:latin typeface="Cambria" panose="02040503050406030204" pitchFamily="18" charset="0"/>
              </a:rPr>
              <a:t>Students will have a better understanding of how the government of the United States is structured; how it works, and their roles and responsibilities within it.</a:t>
            </a:r>
          </a:p>
          <a:p>
            <a:endParaRPr lang="en-US" sz="1000" dirty="0">
              <a:solidFill>
                <a:srgbClr val="002060"/>
              </a:solidFill>
              <a:latin typeface="Cambria" panose="02040503050406030204" pitchFamily="18" charset="0"/>
            </a:endParaRPr>
          </a:p>
          <a:p>
            <a:r>
              <a:rPr lang="en-US" sz="2200" b="1" u="sng" dirty="0">
                <a:solidFill>
                  <a:srgbClr val="002060"/>
                </a:solidFill>
                <a:latin typeface="Cambria" panose="02040503050406030204" pitchFamily="18" charset="0"/>
              </a:rPr>
              <a:t>LEARNING OBJECTIVES:</a:t>
            </a:r>
          </a:p>
          <a:p>
            <a:endParaRPr lang="en-US" sz="1000" dirty="0">
              <a:solidFill>
                <a:srgbClr val="002060"/>
              </a:solidFill>
              <a:latin typeface="Cambria" panose="02040503050406030204" pitchFamily="18" charset="0"/>
            </a:endParaRPr>
          </a:p>
          <a:p>
            <a:pPr>
              <a:lnSpc>
                <a:spcPct val="150000"/>
              </a:lnSpc>
            </a:pPr>
            <a:r>
              <a:rPr lang="en-US" sz="2200" b="1" dirty="0">
                <a:solidFill>
                  <a:srgbClr val="002060"/>
                </a:solidFill>
                <a:latin typeface="Cambria" panose="02040503050406030204" pitchFamily="18" charset="0"/>
              </a:rPr>
              <a:t>1.8.1	</a:t>
            </a:r>
            <a:r>
              <a:rPr lang="en-US" sz="2200" dirty="0">
                <a:solidFill>
                  <a:srgbClr val="002060"/>
                </a:solidFill>
                <a:latin typeface="Cambria" panose="02040503050406030204" pitchFamily="18" charset="0"/>
              </a:rPr>
              <a:t>What types of courts make up the </a:t>
            </a:r>
            <a:r>
              <a:rPr lang="en-US" sz="2200" b="1" u="sng" dirty="0">
                <a:solidFill>
                  <a:srgbClr val="002060"/>
                </a:solidFill>
                <a:latin typeface="Cambria" panose="02040503050406030204" pitchFamily="18" charset="0"/>
              </a:rPr>
              <a:t>Federal Court System</a:t>
            </a:r>
            <a:r>
              <a:rPr lang="en-US" sz="2200" dirty="0">
                <a:solidFill>
                  <a:srgbClr val="002060"/>
                </a:solidFill>
                <a:latin typeface="Cambria" panose="02040503050406030204" pitchFamily="18" charset="0"/>
              </a:rPr>
              <a:t>? What are their </a:t>
            </a:r>
            <a:r>
              <a:rPr lang="en-US" sz="2200" b="1" u="sng" dirty="0">
                <a:solidFill>
                  <a:srgbClr val="002060"/>
                </a:solidFill>
                <a:latin typeface="Cambria" panose="02040503050406030204" pitchFamily="18" charset="0"/>
              </a:rPr>
              <a:t>roles</a:t>
            </a:r>
            <a:r>
              <a:rPr lang="en-US" sz="2200" dirty="0">
                <a:solidFill>
                  <a:srgbClr val="002060"/>
                </a:solidFill>
                <a:latin typeface="Cambria" panose="02040503050406030204" pitchFamily="18" charset="0"/>
              </a:rPr>
              <a:t>?</a:t>
            </a:r>
          </a:p>
          <a:p>
            <a:pPr>
              <a:lnSpc>
                <a:spcPct val="150000"/>
              </a:lnSpc>
            </a:pPr>
            <a:r>
              <a:rPr lang="en-US" sz="2200" b="1" dirty="0">
                <a:solidFill>
                  <a:srgbClr val="002060"/>
                </a:solidFill>
                <a:latin typeface="Cambria" panose="02040503050406030204" pitchFamily="18" charset="0"/>
              </a:rPr>
              <a:t>1.8.2	</a:t>
            </a:r>
            <a:r>
              <a:rPr lang="en-US" sz="2200" dirty="0">
                <a:solidFill>
                  <a:srgbClr val="002060"/>
                </a:solidFill>
                <a:latin typeface="Cambria" panose="02040503050406030204" pitchFamily="18" charset="0"/>
              </a:rPr>
              <a:t>What is a </a:t>
            </a:r>
            <a:r>
              <a:rPr lang="en-US" sz="2200" b="1" u="sng" dirty="0">
                <a:solidFill>
                  <a:srgbClr val="002060"/>
                </a:solidFill>
                <a:latin typeface="Cambria" panose="02040503050406030204" pitchFamily="18" charset="0"/>
              </a:rPr>
              <a:t>dual court system</a:t>
            </a:r>
            <a:r>
              <a:rPr lang="en-US" sz="2200" dirty="0">
                <a:solidFill>
                  <a:srgbClr val="002060"/>
                </a:solidFill>
                <a:latin typeface="Cambria" panose="02040503050406030204" pitchFamily="18" charset="0"/>
              </a:rPr>
              <a:t>? How does it work?</a:t>
            </a:r>
            <a:endParaRPr lang="en-US" sz="1000" dirty="0">
              <a:solidFill>
                <a:srgbClr val="002060"/>
              </a:solidFill>
              <a:latin typeface="Cambria" panose="02040503050406030204" pitchFamily="18" charset="0"/>
            </a:endParaRPr>
          </a:p>
          <a:p>
            <a:pPr indent="-457200"/>
            <a:r>
              <a:rPr lang="en-US" sz="2200" b="1" dirty="0">
                <a:solidFill>
                  <a:srgbClr val="002060"/>
                </a:solidFill>
                <a:latin typeface="Cambria" panose="02040503050406030204" pitchFamily="18" charset="0"/>
              </a:rPr>
              <a:t>1.8.3	</a:t>
            </a:r>
            <a:r>
              <a:rPr lang="en-US" sz="2200" dirty="0">
                <a:solidFill>
                  <a:srgbClr val="002060"/>
                </a:solidFill>
                <a:latin typeface="Cambria" panose="02040503050406030204" pitchFamily="18" charset="0"/>
              </a:rPr>
              <a:t>What is the current make-up of the </a:t>
            </a:r>
            <a:r>
              <a:rPr lang="en-US" sz="2200" b="1" u="sng" dirty="0">
                <a:solidFill>
                  <a:srgbClr val="002060"/>
                </a:solidFill>
                <a:latin typeface="Cambria" panose="02040503050406030204" pitchFamily="18" charset="0"/>
              </a:rPr>
              <a:t>Supreme Court </a:t>
            </a:r>
            <a:r>
              <a:rPr lang="en-US" sz="2200" dirty="0">
                <a:solidFill>
                  <a:srgbClr val="002060"/>
                </a:solidFill>
                <a:latin typeface="Cambria" panose="02040503050406030204" pitchFamily="18" charset="0"/>
              </a:rPr>
              <a:t>of the United States (SCOTUS)? How does it operate?</a:t>
            </a:r>
          </a:p>
          <a:p>
            <a:endParaRPr lang="en-US" sz="1000" dirty="0">
              <a:solidFill>
                <a:srgbClr val="002060"/>
              </a:solidFill>
              <a:latin typeface="Cambria" panose="02040503050406030204" pitchFamily="18" charset="0"/>
            </a:endParaRPr>
          </a:p>
          <a:p>
            <a:endParaRPr lang="en-US" sz="2200" dirty="0">
              <a:solidFill>
                <a:srgbClr val="002060"/>
              </a:solidFill>
              <a:latin typeface="Cambria" panose="02040503050406030204" pitchFamily="18" charset="0"/>
            </a:endParaRPr>
          </a:p>
        </p:txBody>
      </p:sp>
      <p:sp>
        <p:nvSpPr>
          <p:cNvPr id="7" name="TextBox 6"/>
          <p:cNvSpPr txBox="1"/>
          <p:nvPr/>
        </p:nvSpPr>
        <p:spPr>
          <a:xfrm>
            <a:off x="2408039" y="273612"/>
            <a:ext cx="9313557" cy="1077218"/>
          </a:xfrm>
          <a:prstGeom prst="rect">
            <a:avLst/>
          </a:prstGeom>
          <a:noFill/>
        </p:spPr>
        <p:txBody>
          <a:bodyPr wrap="square" rtlCol="0">
            <a:spAutoFit/>
          </a:bodyPr>
          <a:lstStyle/>
          <a:p>
            <a:r>
              <a:rPr lang="en-US" sz="3200" b="1" dirty="0">
                <a:solidFill>
                  <a:srgbClr val="002060"/>
                </a:solidFill>
                <a:latin typeface="Cambria" panose="02040503050406030204" pitchFamily="18" charset="0"/>
              </a:rPr>
              <a:t>Civics Literacy Program:</a:t>
            </a:r>
          </a:p>
          <a:p>
            <a:r>
              <a:rPr lang="en-US" sz="3200" b="1" dirty="0">
                <a:solidFill>
                  <a:srgbClr val="002060"/>
                </a:solidFill>
                <a:latin typeface="Cambria" panose="02040503050406030204" pitchFamily="18" charset="0"/>
              </a:rPr>
              <a:t>Overview of the Federal Court System</a:t>
            </a:r>
            <a:endParaRPr lang="en-US" sz="2800" b="1" dirty="0">
              <a:solidFill>
                <a:srgbClr val="002060"/>
              </a:solidFill>
              <a:latin typeface="Cambria" panose="02040503050406030204" pitchFamily="18" charset="0"/>
            </a:endParaRPr>
          </a:p>
        </p:txBody>
      </p:sp>
      <p:pic>
        <p:nvPicPr>
          <p:cNvPr id="5122" name="Picture 2" descr="http://thumbs.dreamstime.com/z/people-type-design-filled-constitution-united-states-american-flag-background-354303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26"/>
          <a:stretch/>
        </p:blipFill>
        <p:spPr bwMode="auto">
          <a:xfrm>
            <a:off x="385220" y="87061"/>
            <a:ext cx="1984385" cy="15139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408039" y="1530673"/>
            <a:ext cx="9539469" cy="38582"/>
          </a:xfrm>
          <a:prstGeom prst="line">
            <a:avLst/>
          </a:prstGeom>
          <a:ln w="57150">
            <a:solidFill>
              <a:srgbClr val="C00000"/>
            </a:solidFill>
          </a:ln>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16262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20994" y="141741"/>
            <a:ext cx="9313557" cy="1200329"/>
          </a:xfrm>
          <a:prstGeom prst="rect">
            <a:avLst/>
          </a:prstGeom>
          <a:noFill/>
        </p:spPr>
        <p:txBody>
          <a:bodyPr wrap="square" rtlCol="0">
            <a:spAutoFit/>
          </a:bodyPr>
          <a:lstStyle/>
          <a:p>
            <a:r>
              <a:rPr lang="en-US" sz="3600" b="1" dirty="0">
                <a:solidFill>
                  <a:srgbClr val="002060"/>
                </a:solidFill>
                <a:latin typeface="Cambria" panose="02040503050406030204" pitchFamily="18" charset="0"/>
              </a:rPr>
              <a:t>What types of courts make up the Federal Court System? What are their roles?</a:t>
            </a:r>
          </a:p>
        </p:txBody>
      </p:sp>
      <p:pic>
        <p:nvPicPr>
          <p:cNvPr id="5122" name="Picture 2" descr="http://thumbs.dreamstime.com/z/people-type-design-filled-constitution-united-states-american-flag-background-354303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26"/>
          <a:stretch/>
        </p:blipFill>
        <p:spPr bwMode="auto">
          <a:xfrm>
            <a:off x="385220" y="87061"/>
            <a:ext cx="1984385" cy="15139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408039" y="1445889"/>
            <a:ext cx="9539469" cy="38582"/>
          </a:xfrm>
          <a:prstGeom prst="line">
            <a:avLst/>
          </a:prstGeom>
          <a:ln w="57150">
            <a:solidFill>
              <a:srgbClr val="C00000"/>
            </a:solidFill>
          </a:ln>
          <a:effectLst/>
        </p:spPr>
        <p:style>
          <a:lnRef idx="1">
            <a:schemeClr val="accent2"/>
          </a:lnRef>
          <a:fillRef idx="0">
            <a:schemeClr val="accent2"/>
          </a:fillRef>
          <a:effectRef idx="0">
            <a:schemeClr val="accent2"/>
          </a:effectRef>
          <a:fontRef idx="minor">
            <a:schemeClr val="tx1"/>
          </a:fontRef>
        </p:style>
      </p:cxnSp>
      <p:sp>
        <p:nvSpPr>
          <p:cNvPr id="3" name="Rectangle 2"/>
          <p:cNvSpPr/>
          <p:nvPr/>
        </p:nvSpPr>
        <p:spPr>
          <a:xfrm>
            <a:off x="277985" y="1600968"/>
            <a:ext cx="5706743" cy="5461816"/>
          </a:xfrm>
          <a:prstGeom prst="rect">
            <a:avLst/>
          </a:prstGeom>
        </p:spPr>
        <p:txBody>
          <a:bodyPr wrap="square">
            <a:spAutoFit/>
          </a:bodyPr>
          <a:lstStyle/>
          <a:p>
            <a:pPr>
              <a:lnSpc>
                <a:spcPts val="3200"/>
              </a:lnSpc>
            </a:pPr>
            <a:r>
              <a:rPr lang="en-US" sz="2200" dirty="0">
                <a:solidFill>
                  <a:srgbClr val="002060"/>
                </a:solidFill>
                <a:latin typeface="Cambria" panose="02040503050406030204" pitchFamily="18" charset="0"/>
              </a:rPr>
              <a:t>When the Federal Court System was created under the provisions of Article III of the Constitution in 1789, there were already courts operating in the several states, so the Federal Court System was structured to mirror the states’ systems, but at the national level. </a:t>
            </a:r>
          </a:p>
          <a:p>
            <a:pPr>
              <a:lnSpc>
                <a:spcPts val="3200"/>
              </a:lnSpc>
            </a:pPr>
            <a:endParaRPr lang="en-US" sz="1000" dirty="0">
              <a:solidFill>
                <a:srgbClr val="002060"/>
              </a:solidFill>
              <a:latin typeface="Cambria" panose="02040503050406030204" pitchFamily="18" charset="0"/>
            </a:endParaRPr>
          </a:p>
          <a:p>
            <a:pPr>
              <a:lnSpc>
                <a:spcPts val="3200"/>
              </a:lnSpc>
            </a:pPr>
            <a:r>
              <a:rPr lang="en-US" sz="2200" dirty="0">
                <a:solidFill>
                  <a:srgbClr val="002060"/>
                </a:solidFill>
                <a:latin typeface="Cambria" panose="02040503050406030204" pitchFamily="18" charset="0"/>
              </a:rPr>
              <a:t>Federal Courts’  </a:t>
            </a:r>
            <a:r>
              <a:rPr lang="en-US" sz="2200" b="1" u="sng" dirty="0">
                <a:solidFill>
                  <a:srgbClr val="C00000"/>
                </a:solidFill>
                <a:highlight>
                  <a:srgbClr val="FFFF00"/>
                </a:highlight>
                <a:latin typeface="Cambria" panose="02040503050406030204" pitchFamily="18" charset="0"/>
              </a:rPr>
              <a:t>jurisdiction</a:t>
            </a:r>
            <a:r>
              <a:rPr lang="en-US" sz="2200" dirty="0">
                <a:solidFill>
                  <a:srgbClr val="002060"/>
                </a:solidFill>
                <a:latin typeface="Cambria" panose="02040503050406030204" pitchFamily="18" charset="0"/>
              </a:rPr>
              <a:t> (</a:t>
            </a:r>
            <a:r>
              <a:rPr lang="en-US" sz="2200" b="1" i="1" dirty="0">
                <a:solidFill>
                  <a:srgbClr val="002060"/>
                </a:solidFill>
                <a:latin typeface="Cambria" panose="02040503050406030204" pitchFamily="18" charset="0"/>
              </a:rPr>
              <a:t>authority to try and decide cases</a:t>
            </a:r>
            <a:r>
              <a:rPr lang="en-US" sz="2200" dirty="0">
                <a:solidFill>
                  <a:srgbClr val="002060"/>
                </a:solidFill>
                <a:latin typeface="Cambria" panose="02040503050406030204" pitchFamily="18" charset="0"/>
              </a:rPr>
              <a:t>) </a:t>
            </a:r>
            <a:r>
              <a:rPr lang="en-US" sz="2200" b="1" u="sng" dirty="0">
                <a:solidFill>
                  <a:srgbClr val="002060"/>
                </a:solidFill>
                <a:latin typeface="Cambria" panose="02040503050406030204" pitchFamily="18" charset="0"/>
              </a:rPr>
              <a:t>is over most cases involving federal law/Constitution and/or cases involving US or States’ government.</a:t>
            </a:r>
          </a:p>
          <a:p>
            <a:pPr>
              <a:lnSpc>
                <a:spcPct val="150000"/>
              </a:lnSpc>
            </a:pPr>
            <a:endParaRPr lang="en-US" sz="2200" dirty="0">
              <a:solidFill>
                <a:srgbClr val="002060"/>
              </a:solidFill>
              <a:latin typeface="Cambria" panose="02040503050406030204" pitchFamily="18" charset="0"/>
            </a:endParaRPr>
          </a:p>
        </p:txBody>
      </p:sp>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963" y="1484471"/>
            <a:ext cx="5938960" cy="415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866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18970" y="177121"/>
            <a:ext cx="9313557" cy="1200329"/>
          </a:xfrm>
          <a:prstGeom prst="rect">
            <a:avLst/>
          </a:prstGeom>
          <a:noFill/>
        </p:spPr>
        <p:txBody>
          <a:bodyPr wrap="square" rtlCol="0">
            <a:spAutoFit/>
          </a:bodyPr>
          <a:lstStyle/>
          <a:p>
            <a:r>
              <a:rPr lang="en-US" sz="3600" b="1" dirty="0">
                <a:solidFill>
                  <a:srgbClr val="002060"/>
                </a:solidFill>
                <a:latin typeface="Cambria" panose="02040503050406030204" pitchFamily="18" charset="0"/>
              </a:rPr>
              <a:t>What types of courts make up the Federal Court System? What are their roles?</a:t>
            </a:r>
          </a:p>
        </p:txBody>
      </p:sp>
      <p:pic>
        <p:nvPicPr>
          <p:cNvPr id="5122" name="Picture 2" descr="http://thumbs.dreamstime.com/z/people-type-design-filled-constitution-united-states-american-flag-background-354303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26"/>
          <a:stretch/>
        </p:blipFill>
        <p:spPr bwMode="auto">
          <a:xfrm>
            <a:off x="214891" y="117163"/>
            <a:ext cx="1730541" cy="132024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174956" y="1358159"/>
            <a:ext cx="9539469" cy="38582"/>
          </a:xfrm>
          <a:prstGeom prst="line">
            <a:avLst/>
          </a:prstGeom>
          <a:ln w="57150">
            <a:solidFill>
              <a:srgbClr val="C00000"/>
            </a:solidFill>
          </a:ln>
          <a:effectLst/>
        </p:spPr>
        <p:style>
          <a:lnRef idx="1">
            <a:schemeClr val="accent2"/>
          </a:lnRef>
          <a:fillRef idx="0">
            <a:schemeClr val="accent2"/>
          </a:fillRef>
          <a:effectRef idx="0">
            <a:schemeClr val="accent2"/>
          </a:effectRef>
          <a:fontRef idx="minor">
            <a:schemeClr val="tx1"/>
          </a:fontRef>
        </p:style>
      </p:cxnSp>
      <p:sp>
        <p:nvSpPr>
          <p:cNvPr id="3" name="Rectangle 2"/>
          <p:cNvSpPr/>
          <p:nvPr/>
        </p:nvSpPr>
        <p:spPr>
          <a:xfrm>
            <a:off x="152138" y="1541010"/>
            <a:ext cx="5688576" cy="4801314"/>
          </a:xfrm>
          <a:prstGeom prst="rect">
            <a:avLst/>
          </a:prstGeom>
        </p:spPr>
        <p:txBody>
          <a:bodyPr wrap="square">
            <a:spAutoFit/>
          </a:bodyPr>
          <a:lstStyle/>
          <a:p>
            <a:r>
              <a:rPr lang="en-US" sz="2200" dirty="0">
                <a:solidFill>
                  <a:srgbClr val="002060"/>
                </a:solidFill>
                <a:latin typeface="Cambria" panose="02040503050406030204" pitchFamily="18" charset="0"/>
              </a:rPr>
              <a:t>The Federal Court System has two levels:</a:t>
            </a:r>
          </a:p>
          <a:p>
            <a:endParaRPr lang="en-US" sz="1000" dirty="0">
              <a:solidFill>
                <a:srgbClr val="002060"/>
              </a:solidFill>
              <a:latin typeface="Cambria" panose="02040503050406030204" pitchFamily="18" charset="0"/>
            </a:endParaRPr>
          </a:p>
          <a:p>
            <a:r>
              <a:rPr lang="en-US" sz="2200" b="1" i="1" u="sng" dirty="0">
                <a:solidFill>
                  <a:srgbClr val="C00000"/>
                </a:solidFill>
                <a:highlight>
                  <a:srgbClr val="FFFF00"/>
                </a:highlight>
                <a:latin typeface="Cambria" panose="02040503050406030204" pitchFamily="18" charset="0"/>
              </a:rPr>
              <a:t>The Supreme Court</a:t>
            </a:r>
            <a:r>
              <a:rPr lang="en-US" sz="2200" dirty="0">
                <a:solidFill>
                  <a:srgbClr val="002060"/>
                </a:solidFill>
                <a:latin typeface="Cambria" panose="02040503050406030204" pitchFamily="18" charset="0"/>
              </a:rPr>
              <a:t>: The highest court in the land; the court of last resort in all questions of federal law. Most cases are heard on appeal from a lower district/state court. </a:t>
            </a:r>
            <a:r>
              <a:rPr lang="en-US" sz="2200" b="1" u="sng" dirty="0">
                <a:solidFill>
                  <a:srgbClr val="002060"/>
                </a:solidFill>
                <a:latin typeface="Cambria" panose="02040503050406030204" pitchFamily="18" charset="0"/>
              </a:rPr>
              <a:t>It is the final authority on the interpretation of the Constitution and Federal law</a:t>
            </a:r>
          </a:p>
          <a:p>
            <a:endParaRPr lang="en-US" sz="1000" dirty="0">
              <a:solidFill>
                <a:srgbClr val="002060"/>
              </a:solidFill>
              <a:latin typeface="Cambria" panose="02040503050406030204" pitchFamily="18" charset="0"/>
            </a:endParaRPr>
          </a:p>
          <a:p>
            <a:r>
              <a:rPr lang="en-US" sz="2200" b="1" i="1" u="sng" dirty="0">
                <a:solidFill>
                  <a:srgbClr val="C00000"/>
                </a:solidFill>
                <a:highlight>
                  <a:srgbClr val="FFFF00"/>
                </a:highlight>
                <a:latin typeface="Cambria" panose="02040503050406030204" pitchFamily="18" charset="0"/>
              </a:rPr>
              <a:t>Inferior (Lower) Courts: </a:t>
            </a:r>
            <a:r>
              <a:rPr lang="en-US" sz="2200" dirty="0">
                <a:solidFill>
                  <a:srgbClr val="002060"/>
                </a:solidFill>
                <a:latin typeface="Cambria" panose="02040503050406030204" pitchFamily="18" charset="0"/>
              </a:rPr>
              <a:t>courts created by the Congress to function below the SCOTUS; they make up </a:t>
            </a:r>
            <a:r>
              <a:rPr lang="en-US" sz="2200" b="1" u="sng" dirty="0">
                <a:solidFill>
                  <a:srgbClr val="002060"/>
                </a:solidFill>
                <a:latin typeface="Cambria" panose="02040503050406030204" pitchFamily="18" charset="0"/>
              </a:rPr>
              <a:t>the core of the federal court system: </a:t>
            </a:r>
            <a:r>
              <a:rPr lang="en-US" sz="2200" dirty="0">
                <a:solidFill>
                  <a:srgbClr val="002060"/>
                </a:solidFill>
                <a:latin typeface="Cambria" panose="02040503050406030204" pitchFamily="18" charset="0"/>
              </a:rPr>
              <a:t>Made up primarily by the 94 District Courts throughout the US and 13 US Courts of Appeal (</a:t>
            </a:r>
            <a:r>
              <a:rPr lang="en-US" sz="2200" i="1" dirty="0">
                <a:solidFill>
                  <a:srgbClr val="002060"/>
                </a:solidFill>
                <a:latin typeface="Cambria" panose="02040503050406030204" pitchFamily="18" charset="0"/>
              </a:rPr>
              <a:t>Circuit Courts</a:t>
            </a:r>
            <a:r>
              <a:rPr lang="en-US" sz="2200" dirty="0">
                <a:solidFill>
                  <a:srgbClr val="002060"/>
                </a:solidFill>
                <a:latin typeface="Cambria" panose="02040503050406030204" pitchFamily="18" charset="0"/>
              </a:rPr>
              <a:t>)</a:t>
            </a:r>
          </a:p>
        </p:txBody>
      </p:sp>
      <p:pic>
        <p:nvPicPr>
          <p:cNvPr id="8" name="Picture 2" descr="Image result for federal court system chart"/>
          <p:cNvPicPr>
            <a:picLocks noChangeAspect="1" noChangeArrowheads="1"/>
          </p:cNvPicPr>
          <p:nvPr/>
        </p:nvPicPr>
        <p:blipFill rotWithShape="1">
          <a:blip r:embed="rId3">
            <a:extLst>
              <a:ext uri="{28A0092B-C50C-407E-A947-70E740481C1C}">
                <a14:useLocalDpi xmlns:a14="http://schemas.microsoft.com/office/drawing/2010/main" val="0"/>
              </a:ext>
            </a:extLst>
          </a:blip>
          <a:srcRect l="2134" t="3418" r="1620" b="1926"/>
          <a:stretch/>
        </p:blipFill>
        <p:spPr bwMode="auto">
          <a:xfrm>
            <a:off x="6013239" y="1875078"/>
            <a:ext cx="6103052" cy="450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175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27935" y="102897"/>
            <a:ext cx="9313557" cy="1200329"/>
          </a:xfrm>
          <a:prstGeom prst="rect">
            <a:avLst/>
          </a:prstGeom>
          <a:noFill/>
        </p:spPr>
        <p:txBody>
          <a:bodyPr wrap="square" rtlCol="0">
            <a:spAutoFit/>
          </a:bodyPr>
          <a:lstStyle/>
          <a:p>
            <a:r>
              <a:rPr lang="en-US" sz="3600" b="1" dirty="0">
                <a:solidFill>
                  <a:srgbClr val="002060"/>
                </a:solidFill>
                <a:latin typeface="Cambria" panose="02040503050406030204" pitchFamily="18" charset="0"/>
              </a:rPr>
              <a:t>What is a dual court system? How does it work?</a:t>
            </a:r>
          </a:p>
        </p:txBody>
      </p:sp>
      <p:pic>
        <p:nvPicPr>
          <p:cNvPr id="5122" name="Picture 2" descr="http://thumbs.dreamstime.com/z/people-type-design-filled-constitution-united-states-american-flag-background-354303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26"/>
          <a:stretch/>
        </p:blipFill>
        <p:spPr bwMode="auto">
          <a:xfrm>
            <a:off x="179032" y="81781"/>
            <a:ext cx="1730541" cy="132024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027935" y="1320870"/>
            <a:ext cx="9539469" cy="38582"/>
          </a:xfrm>
          <a:prstGeom prst="line">
            <a:avLst/>
          </a:prstGeom>
          <a:ln w="57150">
            <a:solidFill>
              <a:srgbClr val="C00000"/>
            </a:solidFill>
          </a:ln>
          <a:effectLst/>
        </p:spPr>
        <p:style>
          <a:lnRef idx="1">
            <a:schemeClr val="accent2"/>
          </a:lnRef>
          <a:fillRef idx="0">
            <a:schemeClr val="accent2"/>
          </a:fillRef>
          <a:effectRef idx="0">
            <a:schemeClr val="accent2"/>
          </a:effectRef>
          <a:fontRef idx="minor">
            <a:schemeClr val="tx1"/>
          </a:fontRef>
        </p:style>
      </p:cxnSp>
      <p:sp>
        <p:nvSpPr>
          <p:cNvPr id="3" name="Rectangle 2"/>
          <p:cNvSpPr/>
          <p:nvPr/>
        </p:nvSpPr>
        <p:spPr>
          <a:xfrm>
            <a:off x="179032" y="1613980"/>
            <a:ext cx="6045858" cy="4676986"/>
          </a:xfrm>
          <a:prstGeom prst="rect">
            <a:avLst/>
          </a:prstGeom>
        </p:spPr>
        <p:txBody>
          <a:bodyPr wrap="square">
            <a:spAutoFit/>
          </a:bodyPr>
          <a:lstStyle/>
          <a:p>
            <a:pPr>
              <a:lnSpc>
                <a:spcPts val="3000"/>
              </a:lnSpc>
            </a:pPr>
            <a:r>
              <a:rPr lang="en-US" sz="2200" dirty="0">
                <a:solidFill>
                  <a:srgbClr val="002060"/>
                </a:solidFill>
                <a:latin typeface="Cambria" panose="02040503050406030204" pitchFamily="18" charset="0"/>
              </a:rPr>
              <a:t>Under Federalism, </a:t>
            </a:r>
            <a:r>
              <a:rPr lang="en-US" sz="2200" b="1" u="sng" dirty="0">
                <a:solidFill>
                  <a:srgbClr val="002060"/>
                </a:solidFill>
                <a:latin typeface="Cambria" panose="02040503050406030204" pitchFamily="18" charset="0"/>
              </a:rPr>
              <a:t>there are two separate court systems in the United States</a:t>
            </a:r>
            <a:r>
              <a:rPr lang="en-US" sz="2200" dirty="0">
                <a:solidFill>
                  <a:srgbClr val="002060"/>
                </a:solidFill>
                <a:latin typeface="Cambria" panose="02040503050406030204" pitchFamily="18" charset="0"/>
              </a:rPr>
              <a:t>. The </a:t>
            </a:r>
            <a:r>
              <a:rPr lang="en-US" sz="2200" b="1" u="sng" dirty="0">
                <a:solidFill>
                  <a:srgbClr val="C00000"/>
                </a:solidFill>
                <a:latin typeface="Cambria" panose="02040503050406030204" pitchFamily="18" charset="0"/>
              </a:rPr>
              <a:t>national judiciary</a:t>
            </a:r>
            <a:r>
              <a:rPr lang="en-US" sz="2200" dirty="0">
                <a:solidFill>
                  <a:srgbClr val="002060"/>
                </a:solidFill>
                <a:latin typeface="Cambria" panose="02040503050406030204" pitchFamily="18" charset="0"/>
              </a:rPr>
              <a:t> spans the country with more than 100 courts. However, each of the 50 </a:t>
            </a:r>
            <a:r>
              <a:rPr lang="en-US" sz="2200" b="1" u="sng" dirty="0">
                <a:solidFill>
                  <a:srgbClr val="C00000"/>
                </a:solidFill>
                <a:latin typeface="Cambria" panose="02040503050406030204" pitchFamily="18" charset="0"/>
              </a:rPr>
              <a:t>States has its own system of courts</a:t>
            </a:r>
            <a:r>
              <a:rPr lang="en-US" sz="2200" dirty="0">
                <a:solidFill>
                  <a:srgbClr val="C00000"/>
                </a:solidFill>
                <a:latin typeface="Cambria" panose="02040503050406030204" pitchFamily="18" charset="0"/>
              </a:rPr>
              <a:t>.</a:t>
            </a:r>
            <a:r>
              <a:rPr lang="en-US" sz="2200" dirty="0">
                <a:solidFill>
                  <a:srgbClr val="002060"/>
                </a:solidFill>
                <a:latin typeface="Cambria" panose="02040503050406030204" pitchFamily="18" charset="0"/>
              </a:rPr>
              <a:t> These number well into the thousands. </a:t>
            </a:r>
            <a:r>
              <a:rPr lang="en-US" sz="2200" b="1" i="1" dirty="0">
                <a:solidFill>
                  <a:srgbClr val="002060"/>
                </a:solidFill>
                <a:latin typeface="Cambria" panose="02040503050406030204" pitchFamily="18" charset="0"/>
              </a:rPr>
              <a:t>Most cases heard in the court today are heard in these State courts, not the federal courts.</a:t>
            </a:r>
          </a:p>
          <a:p>
            <a:pPr>
              <a:lnSpc>
                <a:spcPts val="3000"/>
              </a:lnSpc>
            </a:pPr>
            <a:endParaRPr lang="en-US" sz="2200" dirty="0">
              <a:solidFill>
                <a:srgbClr val="002060"/>
              </a:solidFill>
              <a:latin typeface="Cambria" panose="02040503050406030204" pitchFamily="18" charset="0"/>
            </a:endParaRPr>
          </a:p>
          <a:p>
            <a:pPr>
              <a:lnSpc>
                <a:spcPts val="3000"/>
              </a:lnSpc>
            </a:pPr>
            <a:r>
              <a:rPr lang="en-US" sz="2200" dirty="0">
                <a:solidFill>
                  <a:srgbClr val="002060"/>
                </a:solidFill>
                <a:latin typeface="Cambria" panose="02040503050406030204" pitchFamily="18" charset="0"/>
              </a:rPr>
              <a:t>They sometimes share jurisdiction (</a:t>
            </a:r>
            <a:r>
              <a:rPr lang="en-US" sz="2200" b="1" u="sng" dirty="0">
                <a:solidFill>
                  <a:srgbClr val="002060"/>
                </a:solidFill>
                <a:latin typeface="Cambria" panose="02040503050406030204" pitchFamily="18" charset="0"/>
              </a:rPr>
              <a:t>concurrent</a:t>
            </a:r>
            <a:r>
              <a:rPr lang="en-US" sz="2200" dirty="0">
                <a:solidFill>
                  <a:srgbClr val="002060"/>
                </a:solidFill>
                <a:latin typeface="Cambria" panose="02040503050406030204" pitchFamily="18" charset="0"/>
              </a:rPr>
              <a:t>) but most often jurisdiction is </a:t>
            </a:r>
            <a:r>
              <a:rPr lang="en-US" sz="2200" b="1" u="sng" dirty="0">
                <a:solidFill>
                  <a:srgbClr val="002060"/>
                </a:solidFill>
                <a:latin typeface="Cambria" panose="02040503050406030204" pitchFamily="18" charset="0"/>
              </a:rPr>
              <a:t>exclusive</a:t>
            </a:r>
            <a:r>
              <a:rPr lang="en-US" sz="2200" dirty="0">
                <a:solidFill>
                  <a:srgbClr val="002060"/>
                </a:solidFill>
                <a:latin typeface="Cambria" panose="02040503050406030204" pitchFamily="18" charset="0"/>
              </a:rPr>
              <a:t> to one or the other.</a:t>
            </a:r>
          </a:p>
        </p:txBody>
      </p:sp>
      <p:pic>
        <p:nvPicPr>
          <p:cNvPr id="4098" name="Picture 2" descr="Image result for federal court system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633" y="2030986"/>
            <a:ext cx="5625049" cy="3842975"/>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3A7AE025-1810-48BC-8E1C-1DAA05D56745}"/>
              </a:ext>
            </a:extLst>
          </p:cNvPr>
          <p:cNvSpPr/>
          <p:nvPr/>
        </p:nvSpPr>
        <p:spPr>
          <a:xfrm rot="16200000">
            <a:off x="7981511" y="4317567"/>
            <a:ext cx="1892300" cy="2640719"/>
          </a:xfrm>
          <a:prstGeom prst="rightArrow">
            <a:avLst/>
          </a:prstGeom>
          <a:solidFill>
            <a:srgbClr val="FFFF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a:solidFill>
                  <a:srgbClr val="C00000"/>
                </a:solidFill>
              </a:rPr>
              <a:t>KNOW THIS GRAPHIC</a:t>
            </a:r>
          </a:p>
        </p:txBody>
      </p:sp>
    </p:spTree>
    <p:extLst>
      <p:ext uri="{BB962C8B-B14F-4D97-AF65-F5344CB8AC3E}">
        <p14:creationId xmlns:p14="http://schemas.microsoft.com/office/powerpoint/2010/main" val="1175544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49450" y="143411"/>
            <a:ext cx="9313557" cy="1077218"/>
          </a:xfrm>
          <a:prstGeom prst="rect">
            <a:avLst/>
          </a:prstGeom>
          <a:noFill/>
        </p:spPr>
        <p:txBody>
          <a:bodyPr wrap="square" rtlCol="0">
            <a:spAutoFit/>
          </a:bodyPr>
          <a:lstStyle/>
          <a:p>
            <a:r>
              <a:rPr lang="en-US" sz="3200" b="1" dirty="0">
                <a:solidFill>
                  <a:srgbClr val="002060"/>
                </a:solidFill>
                <a:latin typeface="Cambria" panose="02040503050406030204" pitchFamily="18" charset="0"/>
              </a:rPr>
              <a:t>What is the current make-up of the Supreme Court of the United States (SCOTUS)?</a:t>
            </a:r>
          </a:p>
        </p:txBody>
      </p:sp>
      <p:pic>
        <p:nvPicPr>
          <p:cNvPr id="5122" name="Picture 2" descr="http://thumbs.dreamstime.com/z/people-type-design-filled-constitution-united-states-american-flag-background-354303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26"/>
          <a:stretch/>
        </p:blipFill>
        <p:spPr bwMode="auto">
          <a:xfrm>
            <a:off x="214892" y="87061"/>
            <a:ext cx="1648146" cy="125738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1949450" y="1275386"/>
            <a:ext cx="9539469" cy="38582"/>
          </a:xfrm>
          <a:prstGeom prst="line">
            <a:avLst/>
          </a:prstGeom>
          <a:ln w="57150">
            <a:solidFill>
              <a:srgbClr val="C00000"/>
            </a:solidFill>
          </a:ln>
          <a:effectLst/>
        </p:spPr>
        <p:style>
          <a:lnRef idx="1">
            <a:schemeClr val="accent2"/>
          </a:lnRef>
          <a:fillRef idx="0">
            <a:schemeClr val="accent2"/>
          </a:fillRef>
          <a:effectRef idx="0">
            <a:schemeClr val="accent2"/>
          </a:effectRef>
          <a:fontRef idx="minor">
            <a:schemeClr val="tx1"/>
          </a:fontRef>
        </p:style>
      </p:cxnSp>
      <p:sp>
        <p:nvSpPr>
          <p:cNvPr id="3" name="Rectangle 2"/>
          <p:cNvSpPr/>
          <p:nvPr/>
        </p:nvSpPr>
        <p:spPr>
          <a:xfrm>
            <a:off x="214892" y="1585912"/>
            <a:ext cx="5712799" cy="5446427"/>
          </a:xfrm>
          <a:prstGeom prst="rect">
            <a:avLst/>
          </a:prstGeom>
        </p:spPr>
        <p:txBody>
          <a:bodyPr wrap="square">
            <a:spAutoFit/>
          </a:bodyPr>
          <a:lstStyle/>
          <a:p>
            <a:pPr>
              <a:lnSpc>
                <a:spcPts val="3000"/>
              </a:lnSpc>
            </a:pPr>
            <a:r>
              <a:rPr lang="en-US" sz="2200" dirty="0">
                <a:solidFill>
                  <a:srgbClr val="002060"/>
                </a:solidFill>
                <a:latin typeface="Cambria" panose="02040503050406030204" pitchFamily="18" charset="0"/>
              </a:rPr>
              <a:t>The current make-up of the SCOTUS </a:t>
            </a:r>
            <a:r>
              <a:rPr lang="en-US" sz="2200" b="1" u="sng" dirty="0">
                <a:solidFill>
                  <a:srgbClr val="002060"/>
                </a:solidFill>
                <a:latin typeface="Cambria" panose="02040503050406030204" pitchFamily="18" charset="0"/>
              </a:rPr>
              <a:t>has </a:t>
            </a:r>
            <a:r>
              <a:rPr lang="en-US" sz="2200" b="1" u="sng" dirty="0">
                <a:solidFill>
                  <a:srgbClr val="C00000"/>
                </a:solidFill>
                <a:highlight>
                  <a:srgbClr val="FFFF00"/>
                </a:highlight>
                <a:latin typeface="Cambria" panose="02040503050406030204" pitchFamily="18" charset="0"/>
              </a:rPr>
              <a:t>nine</a:t>
            </a:r>
            <a:r>
              <a:rPr lang="en-US" sz="2200" b="1" u="sng" dirty="0">
                <a:solidFill>
                  <a:srgbClr val="C00000"/>
                </a:solidFill>
                <a:latin typeface="Cambria" panose="02040503050406030204" pitchFamily="18" charset="0"/>
              </a:rPr>
              <a:t> </a:t>
            </a:r>
            <a:r>
              <a:rPr lang="en-US" sz="2200" b="1" u="sng" dirty="0">
                <a:solidFill>
                  <a:srgbClr val="002060"/>
                </a:solidFill>
                <a:latin typeface="Cambria" panose="02040503050406030204" pitchFamily="18" charset="0"/>
              </a:rPr>
              <a:t>Supreme Court Justices, one of which is the Chief Justice </a:t>
            </a:r>
            <a:r>
              <a:rPr lang="en-US" sz="2200" b="1" u="sng" dirty="0">
                <a:solidFill>
                  <a:srgbClr val="C00000"/>
                </a:solidFill>
                <a:latin typeface="Cambria" panose="02040503050406030204" pitchFamily="18" charset="0"/>
              </a:rPr>
              <a:t>(John Roberts) </a:t>
            </a:r>
            <a:r>
              <a:rPr lang="en-US" sz="2200" b="1" u="sng" dirty="0">
                <a:solidFill>
                  <a:srgbClr val="002060"/>
                </a:solidFill>
                <a:latin typeface="Cambria" panose="02040503050406030204" pitchFamily="18" charset="0"/>
              </a:rPr>
              <a:t>others titled Associate Justices.</a:t>
            </a:r>
          </a:p>
          <a:p>
            <a:pPr>
              <a:lnSpc>
                <a:spcPts val="3000"/>
              </a:lnSpc>
            </a:pPr>
            <a:endParaRPr lang="en-US" sz="2200" dirty="0">
              <a:solidFill>
                <a:srgbClr val="002060"/>
              </a:solidFill>
              <a:latin typeface="Cambria" panose="02040503050406030204" pitchFamily="18" charset="0"/>
            </a:endParaRPr>
          </a:p>
          <a:p>
            <a:pPr>
              <a:lnSpc>
                <a:spcPts val="3000"/>
              </a:lnSpc>
            </a:pPr>
            <a:r>
              <a:rPr lang="en-US" sz="2200" b="1" u="sng" dirty="0">
                <a:solidFill>
                  <a:srgbClr val="002060"/>
                </a:solidFill>
                <a:latin typeface="Cambria" panose="02040503050406030204" pitchFamily="18" charset="0"/>
              </a:rPr>
              <a:t>An odd number always ensures that there are no ties in voting</a:t>
            </a:r>
            <a:r>
              <a:rPr lang="en-US" sz="2200" dirty="0">
                <a:solidFill>
                  <a:srgbClr val="002060"/>
                </a:solidFill>
                <a:latin typeface="Cambria" panose="02040503050406030204" pitchFamily="18" charset="0"/>
              </a:rPr>
              <a:t>. However, sometimes it is necessary for a Justice to recuse (remove) themselves from a case if they had any prior interest in the case or relationship with the participants before their appointment to SCOTUS.</a:t>
            </a:r>
          </a:p>
          <a:p>
            <a:pPr>
              <a:lnSpc>
                <a:spcPts val="3000"/>
              </a:lnSpc>
            </a:pPr>
            <a:endParaRPr lang="en-US" sz="2200" dirty="0">
              <a:solidFill>
                <a:srgbClr val="002060"/>
              </a:solidFill>
              <a:latin typeface="Cambria" panose="02040503050406030204" pitchFamily="18" charset="0"/>
            </a:endParaRPr>
          </a:p>
          <a:p>
            <a:pPr>
              <a:lnSpc>
                <a:spcPts val="3000"/>
              </a:lnSpc>
            </a:pPr>
            <a:endParaRPr lang="en-US" sz="2200" dirty="0">
              <a:solidFill>
                <a:srgbClr val="002060"/>
              </a:solidFill>
              <a:latin typeface="Cambria" panose="02040503050406030204" pitchFamily="18" charset="0"/>
            </a:endParaRPr>
          </a:p>
        </p:txBody>
      </p:sp>
      <p:grpSp>
        <p:nvGrpSpPr>
          <p:cNvPr id="5" name="Group 4">
            <a:extLst>
              <a:ext uri="{FF2B5EF4-FFF2-40B4-BE49-F238E27FC236}">
                <a16:creationId xmlns:a16="http://schemas.microsoft.com/office/drawing/2014/main" id="{A509B6B8-7610-6663-EA7C-730CF808654F}"/>
              </a:ext>
            </a:extLst>
          </p:cNvPr>
          <p:cNvGrpSpPr/>
          <p:nvPr/>
        </p:nvGrpSpPr>
        <p:grpSpPr>
          <a:xfrm>
            <a:off x="6387742" y="1478332"/>
            <a:ext cx="5268548" cy="5252084"/>
            <a:chOff x="6387742" y="1585912"/>
            <a:chExt cx="5268548" cy="5252084"/>
          </a:xfrm>
        </p:grpSpPr>
        <p:pic>
          <p:nvPicPr>
            <p:cNvPr id="4" name="Picture 3">
              <a:extLst>
                <a:ext uri="{FF2B5EF4-FFF2-40B4-BE49-F238E27FC236}">
                  <a16:creationId xmlns:a16="http://schemas.microsoft.com/office/drawing/2014/main" id="{D4BC5F7A-E399-4096-8E14-1B07CA71F174}"/>
                </a:ext>
              </a:extLst>
            </p:cNvPr>
            <p:cNvPicPr>
              <a:picLocks noChangeAspect="1"/>
            </p:cNvPicPr>
            <p:nvPr/>
          </p:nvPicPr>
          <p:blipFill>
            <a:blip r:embed="rId3"/>
            <a:stretch>
              <a:fillRect/>
            </a:stretch>
          </p:blipFill>
          <p:spPr>
            <a:xfrm>
              <a:off x="6387742" y="1585912"/>
              <a:ext cx="5268548" cy="5252084"/>
            </a:xfrm>
            <a:prstGeom prst="rect">
              <a:avLst/>
            </a:prstGeom>
          </p:spPr>
        </p:pic>
        <p:pic>
          <p:nvPicPr>
            <p:cNvPr id="2" name="Picture 1">
              <a:extLst>
                <a:ext uri="{FF2B5EF4-FFF2-40B4-BE49-F238E27FC236}">
                  <a16:creationId xmlns:a16="http://schemas.microsoft.com/office/drawing/2014/main" id="{E24B4DE5-426E-C71F-419E-F02936AF0A57}"/>
                </a:ext>
              </a:extLst>
            </p:cNvPr>
            <p:cNvPicPr>
              <a:picLocks noChangeAspect="1"/>
            </p:cNvPicPr>
            <p:nvPr/>
          </p:nvPicPr>
          <p:blipFill>
            <a:blip r:embed="rId4"/>
            <a:stretch>
              <a:fillRect/>
            </a:stretch>
          </p:blipFill>
          <p:spPr>
            <a:xfrm>
              <a:off x="6703420" y="5265426"/>
              <a:ext cx="757919" cy="1061087"/>
            </a:xfrm>
            <a:prstGeom prst="rect">
              <a:avLst/>
            </a:prstGeom>
          </p:spPr>
        </p:pic>
      </p:grpSp>
      <p:sp>
        <p:nvSpPr>
          <p:cNvPr id="8" name="TextBox 7">
            <a:extLst>
              <a:ext uri="{FF2B5EF4-FFF2-40B4-BE49-F238E27FC236}">
                <a16:creationId xmlns:a16="http://schemas.microsoft.com/office/drawing/2014/main" id="{15DB955E-EF19-76B6-1977-F3E3C7FF9510}"/>
              </a:ext>
            </a:extLst>
          </p:cNvPr>
          <p:cNvSpPr txBox="1"/>
          <p:nvPr/>
        </p:nvSpPr>
        <p:spPr>
          <a:xfrm>
            <a:off x="5981741" y="6136120"/>
            <a:ext cx="2351314" cy="338554"/>
          </a:xfrm>
          <a:prstGeom prst="rect">
            <a:avLst/>
          </a:prstGeom>
          <a:solidFill>
            <a:schemeClr val="bg1"/>
          </a:solidFill>
        </p:spPr>
        <p:txBody>
          <a:bodyPr wrap="square">
            <a:spAutoFit/>
          </a:bodyPr>
          <a:lstStyle/>
          <a:p>
            <a:pPr algn="ctr"/>
            <a:r>
              <a:rPr lang="en-US" sz="1600" dirty="0"/>
              <a:t>Ketanji Brown Jackson </a:t>
            </a:r>
          </a:p>
        </p:txBody>
      </p:sp>
    </p:spTree>
    <p:extLst>
      <p:ext uri="{BB962C8B-B14F-4D97-AF65-F5344CB8AC3E}">
        <p14:creationId xmlns:p14="http://schemas.microsoft.com/office/powerpoint/2010/main" val="2912222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92885" y="150732"/>
            <a:ext cx="9313557" cy="1077218"/>
          </a:xfrm>
          <a:prstGeom prst="rect">
            <a:avLst/>
          </a:prstGeom>
          <a:noFill/>
        </p:spPr>
        <p:txBody>
          <a:bodyPr wrap="square" rtlCol="0">
            <a:spAutoFit/>
          </a:bodyPr>
          <a:lstStyle/>
          <a:p>
            <a:r>
              <a:rPr lang="en-US" sz="3200" b="1" dirty="0">
                <a:solidFill>
                  <a:srgbClr val="002060"/>
                </a:solidFill>
                <a:latin typeface="Cambria" panose="02040503050406030204" pitchFamily="18" charset="0"/>
              </a:rPr>
              <a:t>How does the Supreme Court of the United States Operate?</a:t>
            </a:r>
          </a:p>
        </p:txBody>
      </p:sp>
      <p:pic>
        <p:nvPicPr>
          <p:cNvPr id="5122" name="Picture 2" descr="http://thumbs.dreamstime.com/z/people-type-design-filled-constitution-united-states-american-flag-background-354303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26"/>
          <a:stretch/>
        </p:blipFill>
        <p:spPr bwMode="auto">
          <a:xfrm>
            <a:off x="223856" y="87061"/>
            <a:ext cx="1781112" cy="135882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201851" y="1368349"/>
            <a:ext cx="9539469" cy="38582"/>
          </a:xfrm>
          <a:prstGeom prst="line">
            <a:avLst/>
          </a:prstGeom>
          <a:ln w="57150">
            <a:solidFill>
              <a:srgbClr val="C00000"/>
            </a:solidFill>
          </a:ln>
          <a:effectLst/>
        </p:spPr>
        <p:style>
          <a:lnRef idx="1">
            <a:schemeClr val="accent2"/>
          </a:lnRef>
          <a:fillRef idx="0">
            <a:schemeClr val="accent2"/>
          </a:fillRef>
          <a:effectRef idx="0">
            <a:schemeClr val="accent2"/>
          </a:effectRef>
          <a:fontRef idx="minor">
            <a:schemeClr val="tx1"/>
          </a:fontRef>
        </p:style>
      </p:cxnSp>
      <p:sp>
        <p:nvSpPr>
          <p:cNvPr id="3" name="Rectangle 2"/>
          <p:cNvSpPr/>
          <p:nvPr/>
        </p:nvSpPr>
        <p:spPr>
          <a:xfrm>
            <a:off x="153368" y="1487297"/>
            <a:ext cx="6391810" cy="6417141"/>
          </a:xfrm>
          <a:prstGeom prst="rect">
            <a:avLst/>
          </a:prstGeom>
        </p:spPr>
        <p:txBody>
          <a:bodyPr wrap="square">
            <a:spAutoFit/>
          </a:bodyPr>
          <a:lstStyle/>
          <a:p>
            <a:pPr>
              <a:lnSpc>
                <a:spcPts val="3000"/>
              </a:lnSpc>
            </a:pPr>
            <a:r>
              <a:rPr lang="en-US" sz="2200" dirty="0">
                <a:solidFill>
                  <a:srgbClr val="002060"/>
                </a:solidFill>
                <a:latin typeface="Cambria" panose="02040503050406030204" pitchFamily="18" charset="0"/>
              </a:rPr>
              <a:t>Each year nearly 8,000 cases are appealed to the SCOTUS. Of these, the SCOTUS usually only considers a few hundred for decision. Most are denied b/c they concur with the lower court's decision, or the case involves no significant point of law.</a:t>
            </a:r>
          </a:p>
          <a:p>
            <a:endParaRPr lang="en-US" sz="1000" dirty="0">
              <a:solidFill>
                <a:srgbClr val="002060"/>
              </a:solidFill>
              <a:latin typeface="Cambria" panose="02040503050406030204" pitchFamily="18" charset="0"/>
            </a:endParaRPr>
          </a:p>
          <a:p>
            <a:pPr>
              <a:lnSpc>
                <a:spcPts val="3000"/>
              </a:lnSpc>
            </a:pPr>
            <a:r>
              <a:rPr lang="en-US" sz="2200" dirty="0">
                <a:solidFill>
                  <a:srgbClr val="002060"/>
                </a:solidFill>
                <a:latin typeface="Cambria" panose="02040503050406030204" pitchFamily="18" charset="0"/>
              </a:rPr>
              <a:t>Most cases accepted by the SCOTUS are disposed of in brief orders (written decisions). These orders may return the case back to the lower court for reconsideration. </a:t>
            </a:r>
          </a:p>
          <a:p>
            <a:endParaRPr lang="en-US" sz="1000" dirty="0">
              <a:solidFill>
                <a:srgbClr val="002060"/>
              </a:solidFill>
              <a:latin typeface="Cambria" panose="02040503050406030204" pitchFamily="18" charset="0"/>
            </a:endParaRPr>
          </a:p>
          <a:p>
            <a:pPr>
              <a:lnSpc>
                <a:spcPts val="3000"/>
              </a:lnSpc>
            </a:pPr>
            <a:r>
              <a:rPr lang="en-US" sz="2200" b="1" u="sng" dirty="0">
                <a:solidFill>
                  <a:srgbClr val="002060"/>
                </a:solidFill>
                <a:latin typeface="Cambria" panose="02040503050406030204" pitchFamily="18" charset="0"/>
              </a:rPr>
              <a:t>All in all, the SCOTUS usually hears (arguments with full opinions) fewer than 100 cases per year.</a:t>
            </a:r>
          </a:p>
          <a:p>
            <a:endParaRPr lang="en-US" sz="2200" dirty="0">
              <a:solidFill>
                <a:srgbClr val="002060"/>
              </a:solidFill>
              <a:latin typeface="Cambria" panose="02040503050406030204" pitchFamily="18" charset="0"/>
            </a:endParaRPr>
          </a:p>
          <a:p>
            <a:endParaRPr lang="en-US" sz="2200" dirty="0">
              <a:solidFill>
                <a:srgbClr val="002060"/>
              </a:solidFill>
              <a:latin typeface="Cambria" panose="02040503050406030204" pitchFamily="18" charset="0"/>
            </a:endParaRPr>
          </a:p>
          <a:p>
            <a:endParaRPr lang="en-US" sz="2200" dirty="0">
              <a:solidFill>
                <a:srgbClr val="002060"/>
              </a:solidFill>
              <a:latin typeface="Cambria" panose="02040503050406030204" pitchFamily="18" charset="0"/>
            </a:endParaRPr>
          </a:p>
        </p:txBody>
      </p:sp>
      <p:pic>
        <p:nvPicPr>
          <p:cNvPr id="5" name="Picture 4"/>
          <p:cNvPicPr>
            <a:picLocks noChangeAspect="1"/>
          </p:cNvPicPr>
          <p:nvPr/>
        </p:nvPicPr>
        <p:blipFill rotWithShape="1">
          <a:blip r:embed="rId3"/>
          <a:srcRect r="23038"/>
          <a:stretch/>
        </p:blipFill>
        <p:spPr>
          <a:xfrm>
            <a:off x="6545178" y="1702410"/>
            <a:ext cx="5371521" cy="4655272"/>
          </a:xfrm>
          <a:prstGeom prst="rect">
            <a:avLst/>
          </a:prstGeom>
        </p:spPr>
      </p:pic>
    </p:spTree>
    <p:extLst>
      <p:ext uri="{BB962C8B-B14F-4D97-AF65-F5344CB8AC3E}">
        <p14:creationId xmlns:p14="http://schemas.microsoft.com/office/powerpoint/2010/main" val="271836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74955" y="150530"/>
            <a:ext cx="9313557" cy="1077218"/>
          </a:xfrm>
          <a:prstGeom prst="rect">
            <a:avLst/>
          </a:prstGeom>
          <a:noFill/>
        </p:spPr>
        <p:txBody>
          <a:bodyPr wrap="square" rtlCol="0">
            <a:spAutoFit/>
          </a:bodyPr>
          <a:lstStyle/>
          <a:p>
            <a:r>
              <a:rPr lang="en-US" sz="3200" b="1" dirty="0">
                <a:solidFill>
                  <a:srgbClr val="002060"/>
                </a:solidFill>
                <a:latin typeface="Cambria" panose="02040503050406030204" pitchFamily="18" charset="0"/>
              </a:rPr>
              <a:t>How does the Supreme Court of the United States Operate?</a:t>
            </a:r>
          </a:p>
        </p:txBody>
      </p:sp>
      <p:pic>
        <p:nvPicPr>
          <p:cNvPr id="5122" name="Picture 2" descr="http://thumbs.dreamstime.com/z/people-type-design-filled-constitution-united-states-american-flag-background-354303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26"/>
          <a:stretch/>
        </p:blipFill>
        <p:spPr bwMode="auto">
          <a:xfrm>
            <a:off x="223857" y="51627"/>
            <a:ext cx="1694592" cy="129282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074955" y="1286452"/>
            <a:ext cx="9539469" cy="38582"/>
          </a:xfrm>
          <a:prstGeom prst="line">
            <a:avLst/>
          </a:prstGeom>
          <a:ln w="57150">
            <a:solidFill>
              <a:srgbClr val="C00000"/>
            </a:solidFill>
          </a:ln>
          <a:effectLst/>
        </p:spPr>
        <p:style>
          <a:lnRef idx="1">
            <a:schemeClr val="accent2"/>
          </a:lnRef>
          <a:fillRef idx="0">
            <a:schemeClr val="accent2"/>
          </a:fillRef>
          <a:effectRef idx="0">
            <a:schemeClr val="accent2"/>
          </a:effectRef>
          <a:fontRef idx="minor">
            <a:schemeClr val="tx1"/>
          </a:fontRef>
        </p:style>
      </p:cxnSp>
      <p:sp>
        <p:nvSpPr>
          <p:cNvPr id="3" name="Rectangle 2"/>
          <p:cNvSpPr/>
          <p:nvPr/>
        </p:nvSpPr>
        <p:spPr>
          <a:xfrm>
            <a:off x="165212" y="1502688"/>
            <a:ext cx="6045858" cy="5355312"/>
          </a:xfrm>
          <a:prstGeom prst="rect">
            <a:avLst/>
          </a:prstGeom>
        </p:spPr>
        <p:txBody>
          <a:bodyPr wrap="square">
            <a:spAutoFit/>
          </a:bodyPr>
          <a:lstStyle/>
          <a:p>
            <a:pPr>
              <a:lnSpc>
                <a:spcPts val="3000"/>
              </a:lnSpc>
            </a:pPr>
            <a:r>
              <a:rPr lang="en-US" sz="2200" dirty="0">
                <a:solidFill>
                  <a:srgbClr val="002060"/>
                </a:solidFill>
                <a:latin typeface="Cambria" panose="02040503050406030204" pitchFamily="18" charset="0"/>
              </a:rPr>
              <a:t>In those cases, heard by the SCOTUS, </a:t>
            </a:r>
            <a:r>
              <a:rPr lang="en-US" sz="2200" b="1" dirty="0">
                <a:solidFill>
                  <a:srgbClr val="C00000"/>
                </a:solidFill>
                <a:highlight>
                  <a:srgbClr val="FFFF00"/>
                </a:highlight>
                <a:latin typeface="Cambria" panose="02040503050406030204" pitchFamily="18" charset="0"/>
              </a:rPr>
              <a:t>①</a:t>
            </a:r>
            <a:r>
              <a:rPr lang="en-US" sz="2200" b="1" u="sng" dirty="0">
                <a:solidFill>
                  <a:srgbClr val="C00000"/>
                </a:solidFill>
                <a:highlight>
                  <a:srgbClr val="FFFF00"/>
                </a:highlight>
                <a:latin typeface="Cambria" panose="02040503050406030204" pitchFamily="18" charset="0"/>
              </a:rPr>
              <a:t>oral arguments</a:t>
            </a:r>
            <a:r>
              <a:rPr lang="en-US" sz="2200" dirty="0">
                <a:solidFill>
                  <a:srgbClr val="002060"/>
                </a:solidFill>
                <a:highlight>
                  <a:srgbClr val="FFFF00"/>
                </a:highlight>
                <a:latin typeface="Cambria" panose="02040503050406030204" pitchFamily="18" charset="0"/>
              </a:rPr>
              <a:t> </a:t>
            </a:r>
            <a:r>
              <a:rPr lang="en-US" sz="2200" dirty="0">
                <a:solidFill>
                  <a:srgbClr val="002060"/>
                </a:solidFill>
                <a:latin typeface="Cambria" panose="02040503050406030204" pitchFamily="18" charset="0"/>
              </a:rPr>
              <a:t>are </a:t>
            </a:r>
            <a:r>
              <a:rPr lang="en-US" sz="2200" b="1" dirty="0">
                <a:solidFill>
                  <a:srgbClr val="002060"/>
                </a:solidFill>
                <a:latin typeface="Cambria" panose="02040503050406030204" pitchFamily="18" charset="0"/>
              </a:rPr>
              <a:t>heard by the Justices from both sides of the case.</a:t>
            </a:r>
          </a:p>
          <a:p>
            <a:endParaRPr lang="en-US" sz="1000" dirty="0">
              <a:solidFill>
                <a:srgbClr val="002060"/>
              </a:solidFill>
              <a:latin typeface="Cambria" panose="02040503050406030204" pitchFamily="18" charset="0"/>
            </a:endParaRPr>
          </a:p>
          <a:p>
            <a:pPr>
              <a:lnSpc>
                <a:spcPts val="3000"/>
              </a:lnSpc>
            </a:pPr>
            <a:r>
              <a:rPr lang="en-US" sz="2200" dirty="0">
                <a:solidFill>
                  <a:srgbClr val="002060"/>
                </a:solidFill>
                <a:latin typeface="Cambria" panose="02040503050406030204" pitchFamily="18" charset="0"/>
              </a:rPr>
              <a:t>Afterwards, usually on Wednesdays and Fridays, the justices meet in </a:t>
            </a:r>
            <a:r>
              <a:rPr lang="en-US" sz="2200" b="1" dirty="0">
                <a:solidFill>
                  <a:srgbClr val="C00000"/>
                </a:solidFill>
                <a:highlight>
                  <a:srgbClr val="FFFF00"/>
                </a:highlight>
                <a:latin typeface="Cambria" panose="02040503050406030204" pitchFamily="18" charset="0"/>
              </a:rPr>
              <a:t>②</a:t>
            </a:r>
            <a:r>
              <a:rPr lang="en-US" sz="2200" b="1" u="sng" dirty="0">
                <a:solidFill>
                  <a:srgbClr val="C00000"/>
                </a:solidFill>
                <a:highlight>
                  <a:srgbClr val="FFFF00"/>
                </a:highlight>
                <a:latin typeface="Cambria" panose="02040503050406030204" pitchFamily="18" charset="0"/>
              </a:rPr>
              <a:t>conference</a:t>
            </a:r>
            <a:r>
              <a:rPr lang="en-US" sz="2200" dirty="0">
                <a:solidFill>
                  <a:srgbClr val="C00000"/>
                </a:solidFill>
                <a:highlight>
                  <a:srgbClr val="FFFF00"/>
                </a:highlight>
                <a:latin typeface="Cambria" panose="02040503050406030204" pitchFamily="18" charset="0"/>
              </a:rPr>
              <a:t> </a:t>
            </a:r>
            <a:r>
              <a:rPr lang="en-US" sz="2200" dirty="0">
                <a:solidFill>
                  <a:srgbClr val="002060"/>
                </a:solidFill>
                <a:latin typeface="Cambria" panose="02040503050406030204" pitchFamily="18" charset="0"/>
              </a:rPr>
              <a:t>to </a:t>
            </a:r>
            <a:r>
              <a:rPr lang="en-US" sz="2200" b="1" u="sng" dirty="0">
                <a:solidFill>
                  <a:srgbClr val="002060"/>
                </a:solidFill>
                <a:latin typeface="Cambria" panose="02040503050406030204" pitchFamily="18" charset="0"/>
              </a:rPr>
              <a:t>consider/debate the merits of each side applying federal law and </a:t>
            </a:r>
            <a:r>
              <a:rPr lang="en-US" sz="2200" b="1" u="sng" dirty="0">
                <a:solidFill>
                  <a:srgbClr val="C00000"/>
                </a:solidFill>
                <a:highlight>
                  <a:srgbClr val="FFFF00"/>
                </a:highlight>
                <a:latin typeface="Cambria" panose="02040503050406030204" pitchFamily="18" charset="0"/>
              </a:rPr>
              <a:t>precedent</a:t>
            </a:r>
            <a:r>
              <a:rPr lang="en-US" sz="2200" b="1" u="sng" dirty="0">
                <a:solidFill>
                  <a:srgbClr val="002060"/>
                </a:solidFill>
                <a:highlight>
                  <a:srgbClr val="FFFF00"/>
                </a:highlight>
                <a:latin typeface="Cambria" panose="02040503050406030204" pitchFamily="18" charset="0"/>
              </a:rPr>
              <a:t> </a:t>
            </a:r>
            <a:r>
              <a:rPr lang="en-US" sz="2200" dirty="0">
                <a:solidFill>
                  <a:srgbClr val="002060"/>
                </a:solidFill>
                <a:latin typeface="Cambria" panose="02040503050406030204" pitchFamily="18" charset="0"/>
              </a:rPr>
              <a:t>(</a:t>
            </a:r>
            <a:r>
              <a:rPr lang="en-US" sz="2200" b="1" i="1" u="sng" dirty="0">
                <a:solidFill>
                  <a:srgbClr val="002060"/>
                </a:solidFill>
                <a:latin typeface="Cambria" panose="02040503050406030204" pitchFamily="18" charset="0"/>
              </a:rPr>
              <a:t>previous decisions of SCOTUS</a:t>
            </a:r>
            <a:r>
              <a:rPr lang="en-US" sz="2200" dirty="0">
                <a:solidFill>
                  <a:srgbClr val="002060"/>
                </a:solidFill>
                <a:latin typeface="Cambria" panose="02040503050406030204" pitchFamily="18" charset="0"/>
              </a:rPr>
              <a:t>). </a:t>
            </a:r>
          </a:p>
          <a:p>
            <a:endParaRPr lang="en-US" sz="1000" dirty="0">
              <a:solidFill>
                <a:srgbClr val="002060"/>
              </a:solidFill>
              <a:latin typeface="Cambria" panose="02040503050406030204" pitchFamily="18" charset="0"/>
            </a:endParaRPr>
          </a:p>
          <a:p>
            <a:pPr>
              <a:lnSpc>
                <a:spcPts val="3000"/>
              </a:lnSpc>
            </a:pPr>
            <a:r>
              <a:rPr lang="en-US" sz="2200" dirty="0">
                <a:solidFill>
                  <a:srgbClr val="002060"/>
                </a:solidFill>
                <a:latin typeface="Cambria" panose="02040503050406030204" pitchFamily="18" charset="0"/>
              </a:rPr>
              <a:t>After a </a:t>
            </a:r>
            <a:r>
              <a:rPr lang="en-US" sz="2200" b="1" dirty="0">
                <a:solidFill>
                  <a:srgbClr val="C00000"/>
                </a:solidFill>
                <a:highlight>
                  <a:srgbClr val="FFFF00"/>
                </a:highlight>
                <a:latin typeface="Cambria" panose="02040503050406030204" pitchFamily="18" charset="0"/>
              </a:rPr>
              <a:t>③</a:t>
            </a:r>
            <a:r>
              <a:rPr lang="en-US" sz="2200" b="1" u="sng" dirty="0">
                <a:solidFill>
                  <a:srgbClr val="C00000"/>
                </a:solidFill>
                <a:highlight>
                  <a:srgbClr val="FFFF00"/>
                </a:highlight>
                <a:latin typeface="Cambria" panose="02040503050406030204" pitchFamily="18" charset="0"/>
              </a:rPr>
              <a:t>decision</a:t>
            </a:r>
            <a:r>
              <a:rPr lang="en-US" sz="2200" b="1" dirty="0">
                <a:solidFill>
                  <a:srgbClr val="C00000"/>
                </a:solidFill>
                <a:highlight>
                  <a:srgbClr val="FFFF00"/>
                </a:highlight>
                <a:latin typeface="Cambria" panose="02040503050406030204" pitchFamily="18" charset="0"/>
              </a:rPr>
              <a:t> </a:t>
            </a:r>
            <a:r>
              <a:rPr lang="en-US" sz="2200" dirty="0">
                <a:solidFill>
                  <a:srgbClr val="002060"/>
                </a:solidFill>
                <a:latin typeface="Cambria" panose="02040503050406030204" pitchFamily="18" charset="0"/>
              </a:rPr>
              <a:t>is made, the Court issues (</a:t>
            </a:r>
            <a:r>
              <a:rPr lang="en-US" sz="2200" i="1" dirty="0">
                <a:solidFill>
                  <a:srgbClr val="002060"/>
                </a:solidFill>
                <a:latin typeface="Cambria" panose="02040503050406030204" pitchFamily="18" charset="0"/>
              </a:rPr>
              <a:t>hands down</a:t>
            </a:r>
            <a:r>
              <a:rPr lang="en-US" sz="2200" dirty="0">
                <a:solidFill>
                  <a:srgbClr val="002060"/>
                </a:solidFill>
                <a:latin typeface="Cambria" panose="02040503050406030204" pitchFamily="18" charset="0"/>
              </a:rPr>
              <a:t>) its opinion (</a:t>
            </a:r>
            <a:r>
              <a:rPr lang="en-US" sz="2200" b="1" u="sng" dirty="0">
                <a:solidFill>
                  <a:srgbClr val="002060"/>
                </a:solidFill>
                <a:latin typeface="Cambria" panose="02040503050406030204" pitchFamily="18" charset="0"/>
              </a:rPr>
              <a:t>majority opinion</a:t>
            </a:r>
            <a:r>
              <a:rPr lang="en-US" sz="2200" dirty="0">
                <a:solidFill>
                  <a:srgbClr val="002060"/>
                </a:solidFill>
                <a:latin typeface="Cambria" panose="02040503050406030204" pitchFamily="18" charset="0"/>
              </a:rPr>
              <a:t>) and the </a:t>
            </a:r>
            <a:r>
              <a:rPr lang="en-US" sz="2200" b="1" u="sng" dirty="0">
                <a:solidFill>
                  <a:srgbClr val="002060"/>
                </a:solidFill>
                <a:latin typeface="Cambria" panose="02040503050406030204" pitchFamily="18" charset="0"/>
              </a:rPr>
              <a:t>dissenting opinion</a:t>
            </a:r>
            <a:r>
              <a:rPr lang="en-US" sz="2200" dirty="0">
                <a:solidFill>
                  <a:srgbClr val="002060"/>
                </a:solidFill>
                <a:latin typeface="Cambria" panose="02040503050406030204" pitchFamily="18" charset="0"/>
              </a:rPr>
              <a:t>. </a:t>
            </a:r>
            <a:r>
              <a:rPr lang="en-US" sz="2200" b="1" dirty="0">
                <a:solidFill>
                  <a:srgbClr val="002060"/>
                </a:solidFill>
                <a:highlight>
                  <a:srgbClr val="FFFF00"/>
                </a:highlight>
                <a:latin typeface="Cambria" panose="02040503050406030204" pitchFamily="18" charset="0"/>
              </a:rPr>
              <a:t>All decisions are binding.</a:t>
            </a:r>
            <a:endParaRPr lang="en-US" sz="2200" dirty="0">
              <a:solidFill>
                <a:srgbClr val="002060"/>
              </a:solidFill>
              <a:latin typeface="Cambria" panose="02040503050406030204" pitchFamily="18" charset="0"/>
            </a:endParaRPr>
          </a:p>
          <a:p>
            <a:endParaRPr lang="en-US" sz="2200" dirty="0">
              <a:solidFill>
                <a:srgbClr val="002060"/>
              </a:solidFill>
              <a:latin typeface="Cambria" panose="02040503050406030204" pitchFamily="18" charset="0"/>
            </a:endParaRPr>
          </a:p>
        </p:txBody>
      </p:sp>
      <p:pic>
        <p:nvPicPr>
          <p:cNvPr id="7170" name="Picture 2" descr="Image result for how the supreme court works"/>
          <p:cNvPicPr>
            <a:picLocks noChangeAspect="1" noChangeArrowheads="1"/>
          </p:cNvPicPr>
          <p:nvPr/>
        </p:nvPicPr>
        <p:blipFill rotWithShape="1">
          <a:blip r:embed="rId3">
            <a:extLst>
              <a:ext uri="{28A0092B-C50C-407E-A947-70E740481C1C}">
                <a14:useLocalDpi xmlns:a14="http://schemas.microsoft.com/office/drawing/2010/main" val="0"/>
              </a:ext>
            </a:extLst>
          </a:blip>
          <a:srcRect l="14309" t="111" r="16390" b="2848"/>
          <a:stretch/>
        </p:blipFill>
        <p:spPr bwMode="auto">
          <a:xfrm>
            <a:off x="6449245" y="1908300"/>
            <a:ext cx="5559608" cy="437744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how the supreme court works"/>
          <p:cNvPicPr>
            <a:picLocks noChangeAspect="1" noChangeArrowheads="1"/>
          </p:cNvPicPr>
          <p:nvPr/>
        </p:nvPicPr>
        <p:blipFill rotWithShape="1">
          <a:blip r:embed="rId4">
            <a:extLst>
              <a:ext uri="{28A0092B-C50C-407E-A947-70E740481C1C}">
                <a14:useLocalDpi xmlns:a14="http://schemas.microsoft.com/office/drawing/2010/main" val="0"/>
              </a:ext>
            </a:extLst>
          </a:blip>
          <a:srcRect l="9527" r="14038"/>
          <a:stretch/>
        </p:blipFill>
        <p:spPr bwMode="auto">
          <a:xfrm>
            <a:off x="6391986" y="1830305"/>
            <a:ext cx="5674125" cy="463105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how the supreme court decisions"/>
          <p:cNvPicPr>
            <a:picLocks noChangeAspect="1" noChangeArrowheads="1"/>
          </p:cNvPicPr>
          <p:nvPr/>
        </p:nvPicPr>
        <p:blipFill rotWithShape="1">
          <a:blip r:embed="rId5">
            <a:extLst>
              <a:ext uri="{28A0092B-C50C-407E-A947-70E740481C1C}">
                <a14:useLocalDpi xmlns:a14="http://schemas.microsoft.com/office/drawing/2010/main" val="0"/>
              </a:ext>
            </a:extLst>
          </a:blip>
          <a:srcRect l="9516" r="6645"/>
          <a:stretch/>
        </p:blipFill>
        <p:spPr bwMode="auto">
          <a:xfrm>
            <a:off x="6354873" y="2166028"/>
            <a:ext cx="5748350" cy="386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403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72"/>
                                        </p:tgtEl>
                                        <p:attrNameLst>
                                          <p:attrName>style.visibility</p:attrName>
                                        </p:attrNameLst>
                                      </p:cBhvr>
                                      <p:to>
                                        <p:strVal val="visible"/>
                                      </p:to>
                                    </p:set>
                                    <p:animEffect transition="in" filter="fade">
                                      <p:cBhvr>
                                        <p:cTn id="18" dur="500"/>
                                        <p:tgtEl>
                                          <p:spTgt spid="717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174"/>
                                        </p:tgtEl>
                                        <p:attrNameLst>
                                          <p:attrName>style.visibility</p:attrName>
                                        </p:attrNameLst>
                                      </p:cBhvr>
                                      <p:to>
                                        <p:strVal val="visible"/>
                                      </p:to>
                                    </p:set>
                                    <p:animEffect transition="in" filter="fade">
                                      <p:cBhvr>
                                        <p:cTn id="26" dur="500"/>
                                        <p:tgtEl>
                                          <p:spTgt spid="7174"/>
                                        </p:tgtEl>
                                      </p:cBhvr>
                                    </p:animEffect>
                                  </p:childTnLst>
                                </p:cTn>
                              </p:par>
                              <p:par>
                                <p:cTn id="27" presetID="10" presetClass="exit" presetSubtype="0" fill="hold" nodeType="withEffect">
                                  <p:stCondLst>
                                    <p:cond delay="0"/>
                                  </p:stCondLst>
                                  <p:childTnLst>
                                    <p:animEffect transition="out" filter="fade">
                                      <p:cBhvr>
                                        <p:cTn id="28" dur="500"/>
                                        <p:tgtEl>
                                          <p:spTgt spid="7170"/>
                                        </p:tgtEl>
                                      </p:cBhvr>
                                    </p:animEffect>
                                    <p:set>
                                      <p:cBhvr>
                                        <p:cTn id="29" dur="1" fill="hold">
                                          <p:stCondLst>
                                            <p:cond delay="499"/>
                                          </p:stCondLst>
                                        </p:cTn>
                                        <p:tgtEl>
                                          <p:spTgt spid="7170"/>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172"/>
                                        </p:tgtEl>
                                      </p:cBhvr>
                                    </p:animEffect>
                                    <p:set>
                                      <p:cBhvr>
                                        <p:cTn id="32" dur="1" fill="hold">
                                          <p:stCondLst>
                                            <p:cond delay="499"/>
                                          </p:stCondLst>
                                        </p:cTn>
                                        <p:tgtEl>
                                          <p:spTgt spid="71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how the supreme court 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87" y="215458"/>
            <a:ext cx="9193486" cy="64396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B245ECA-4957-47BD-88E8-C1FC55DCEBF8}"/>
              </a:ext>
            </a:extLst>
          </p:cNvPr>
          <p:cNvSpPr/>
          <p:nvPr/>
        </p:nvSpPr>
        <p:spPr>
          <a:xfrm>
            <a:off x="1015999" y="611909"/>
            <a:ext cx="3177309" cy="3027217"/>
          </a:xfrm>
          <a:prstGeom prst="round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FDD91E8-B6B6-4417-BB31-1881A41241AF}"/>
              </a:ext>
            </a:extLst>
          </p:cNvPr>
          <p:cNvSpPr/>
          <p:nvPr/>
        </p:nvSpPr>
        <p:spPr>
          <a:xfrm>
            <a:off x="4090175" y="603996"/>
            <a:ext cx="3177309" cy="3027217"/>
          </a:xfrm>
          <a:prstGeom prst="round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0185054-8988-45ED-BBAD-D0E0A3DAC736}"/>
              </a:ext>
            </a:extLst>
          </p:cNvPr>
          <p:cNvSpPr/>
          <p:nvPr/>
        </p:nvSpPr>
        <p:spPr>
          <a:xfrm>
            <a:off x="7201396" y="596083"/>
            <a:ext cx="3177309" cy="3027217"/>
          </a:xfrm>
          <a:prstGeom prst="round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05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xit" presetSubtype="0" fill="hold" grpId="1" nodeType="with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xit" presetSubtype="0" fill="hold" grpId="1"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4852ACC1E22440808C402C0C91CAD7" ma:contentTypeVersion="10" ma:contentTypeDescription="Create a new document." ma:contentTypeScope="" ma:versionID="1b317e08b2ce44e0724befd19d0af668">
  <xsd:schema xmlns:xsd="http://www.w3.org/2001/XMLSchema" xmlns:xs="http://www.w3.org/2001/XMLSchema" xmlns:p="http://schemas.microsoft.com/office/2006/metadata/properties" xmlns:ns3="c856a6bc-12b5-4d26-a196-d933ad616d3d" xmlns:ns4="23ee004a-44b5-429e-b90a-d874061c14cc" targetNamespace="http://schemas.microsoft.com/office/2006/metadata/properties" ma:root="true" ma:fieldsID="e8a4ac9be48c9b3aa7dd419ae690cd32" ns3:_="" ns4:_="">
    <xsd:import namespace="c856a6bc-12b5-4d26-a196-d933ad616d3d"/>
    <xsd:import namespace="23ee004a-44b5-429e-b90a-d874061c14cc"/>
    <xsd:element name="properties">
      <xsd:complexType>
        <xsd:sequence>
          <xsd:element name="documentManagement">
            <xsd:complexType>
              <xsd:all>
                <xsd:element ref="ns3: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6a6bc-12b5-4d26-a196-d933ad616d3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ee004a-44b5-429e-b90a-d874061c14c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82B4B7-F898-4650-A124-B3D7E0F185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6a6bc-12b5-4d26-a196-d933ad616d3d"/>
    <ds:schemaRef ds:uri="23ee004a-44b5-429e-b90a-d874061c14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6F4748-65D3-4EBE-A325-DF1F047B8650}">
  <ds:schemaRefs>
    <ds:schemaRef ds:uri="http://purl.org/dc/terms/"/>
    <ds:schemaRef ds:uri="http://www.w3.org/XML/1998/namespace"/>
    <ds:schemaRef ds:uri="c856a6bc-12b5-4d26-a196-d933ad616d3d"/>
    <ds:schemaRef ds:uri="http://schemas.openxmlformats.org/package/2006/metadata/core-properties"/>
    <ds:schemaRef ds:uri="http://schemas.microsoft.com/office/2006/documentManagement/types"/>
    <ds:schemaRef ds:uri="http://schemas.microsoft.com/office/2006/metadata/properties"/>
    <ds:schemaRef ds:uri="23ee004a-44b5-429e-b90a-d874061c14cc"/>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96B53838-7045-4BF6-8A98-4AAF662395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3599</TotalTime>
  <Words>839</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kessingera</dc:creator>
  <cp:lastModifiedBy>Allen Kessinger</cp:lastModifiedBy>
  <cp:revision>396</cp:revision>
  <dcterms:created xsi:type="dcterms:W3CDTF">2014-08-13T09:28:03Z</dcterms:created>
  <dcterms:modified xsi:type="dcterms:W3CDTF">2023-11-02T11:49:50Z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0x010100914852ACC1E22440808C402C0C91CAD7</vt:lpwstr>
  </property>
</Properties>
</file>